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7"/>
  </p:notesMasterIdLst>
  <p:handoutMasterIdLst>
    <p:handoutMasterId r:id="rId18"/>
  </p:handoutMasterIdLst>
  <p:sldIdLst>
    <p:sldId id="261" r:id="rId5"/>
    <p:sldId id="262" r:id="rId6"/>
    <p:sldId id="264" r:id="rId7"/>
    <p:sldId id="265" r:id="rId8"/>
    <p:sldId id="266" r:id="rId9"/>
    <p:sldId id="256" r:id="rId10"/>
    <p:sldId id="257" r:id="rId11"/>
    <p:sldId id="260" r:id="rId12"/>
    <p:sldId id="259" r:id="rId13"/>
    <p:sldId id="267" r:id="rId14"/>
    <p:sldId id="263" r:id="rId15"/>
    <p:sldId id="25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0" autoAdjust="0"/>
    <p:restoredTop sz="83196" autoAdjust="0"/>
  </p:normalViewPr>
  <p:slideViewPr>
    <p:cSldViewPr snapToGrid="0">
      <p:cViewPr varScale="1">
        <p:scale>
          <a:sx n="91" d="100"/>
          <a:sy n="91" d="100"/>
        </p:scale>
        <p:origin x="390" y="84"/>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3/15/2023</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3/15/2023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difference </a:t>
            </a:r>
            <a:r>
              <a:rPr lang="en-US" dirty="0" err="1"/>
              <a:t>RQ</a:t>
            </a:r>
            <a:r>
              <a:rPr lang="en-US" dirty="0"/>
              <a:t>, you will choose the analysis method based on your analysis variable's level of measurement </a:t>
            </a:r>
          </a:p>
          <a:p>
            <a:r>
              <a:rPr lang="en-US" dirty="0"/>
              <a:t>The principle is to use the most succinct way to summarize the data </a:t>
            </a:r>
          </a:p>
          <a:p>
            <a:endParaRPr lang="en-US" dirty="0"/>
          </a:p>
          <a:p>
            <a:r>
              <a:rPr lang="en-US" dirty="0"/>
              <a:t>Interval and ratio can also use the same descriptive statistics  as Nominal and Ordinal (with some transformation/ re-code in data analysis) but not vice versa.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7</a:t>
            </a:fld>
            <a:endParaRPr lang="en-US" dirty="0"/>
          </a:p>
        </p:txBody>
      </p:sp>
    </p:spTree>
    <p:extLst>
      <p:ext uri="{BB962C8B-B14F-4D97-AF65-F5344CB8AC3E}">
        <p14:creationId xmlns:p14="http://schemas.microsoft.com/office/powerpoint/2010/main" val="1232507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descriptive statistics work sheet </a:t>
            </a:r>
          </a:p>
          <a:p>
            <a:endParaRPr lang="en-US" dirty="0"/>
          </a:p>
          <a:p>
            <a:r>
              <a:rPr lang="en-US" dirty="0"/>
              <a:t>Go through </a:t>
            </a:r>
            <a:r>
              <a:rPr lang="en-US" dirty="0" err="1"/>
              <a:t>script_2</a:t>
            </a:r>
            <a:r>
              <a:rPr lang="en-US" dirty="0"/>
              <a:t> in R</a:t>
            </a:r>
          </a:p>
          <a:p>
            <a:endParaRPr lang="en-US" dirty="0"/>
          </a:p>
          <a:p>
            <a:r>
              <a:rPr lang="en-US" dirty="0"/>
              <a:t>Then go over the level of measurement sheet </a:t>
            </a:r>
          </a:p>
        </p:txBody>
      </p:sp>
      <p:sp>
        <p:nvSpPr>
          <p:cNvPr id="4" name="Slide Number Placeholder 3"/>
          <p:cNvSpPr>
            <a:spLocks noGrp="1"/>
          </p:cNvSpPr>
          <p:nvPr>
            <p:ph type="sldNum" sz="quarter" idx="5"/>
          </p:nvPr>
        </p:nvSpPr>
        <p:spPr/>
        <p:txBody>
          <a:bodyPr/>
          <a:lstStyle/>
          <a:p>
            <a:fld id="{BC849E9A-41F7-4779-A581-48A7C374A227}" type="slidenum">
              <a:rPr lang="en-US" smtClean="0"/>
              <a:t>8</a:t>
            </a:fld>
            <a:endParaRPr lang="en-US" dirty="0"/>
          </a:p>
        </p:txBody>
      </p:sp>
    </p:spTree>
    <p:extLst>
      <p:ext uri="{BB962C8B-B14F-4D97-AF65-F5344CB8AC3E}">
        <p14:creationId xmlns:p14="http://schemas.microsoft.com/office/powerpoint/2010/main" val="2694358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to assignment 6</a:t>
            </a:r>
          </a:p>
          <a:p>
            <a:endParaRPr lang="en-US" dirty="0"/>
          </a:p>
          <a:p>
            <a:r>
              <a:rPr lang="en-US" dirty="0"/>
              <a:t>Show template</a:t>
            </a:r>
          </a:p>
          <a:p>
            <a:r>
              <a:rPr lang="en-US" dirty="0"/>
              <a:t>And go through example with students</a:t>
            </a:r>
          </a:p>
        </p:txBody>
      </p:sp>
      <p:sp>
        <p:nvSpPr>
          <p:cNvPr id="4" name="Slide Number Placeholder 3"/>
          <p:cNvSpPr>
            <a:spLocks noGrp="1"/>
          </p:cNvSpPr>
          <p:nvPr>
            <p:ph type="sldNum" sz="quarter" idx="5"/>
          </p:nvPr>
        </p:nvSpPr>
        <p:spPr/>
        <p:txBody>
          <a:bodyPr/>
          <a:lstStyle/>
          <a:p>
            <a:fld id="{BC849E9A-41F7-4779-A581-48A7C374A227}" type="slidenum">
              <a:rPr lang="en-US" smtClean="0"/>
              <a:t>9</a:t>
            </a:fld>
            <a:endParaRPr lang="en-US" dirty="0"/>
          </a:p>
        </p:txBody>
      </p:sp>
    </p:spTree>
    <p:extLst>
      <p:ext uri="{BB962C8B-B14F-4D97-AF65-F5344CB8AC3E}">
        <p14:creationId xmlns:p14="http://schemas.microsoft.com/office/powerpoint/2010/main" val="1842581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http://www.netlogoweb.org/launch#http://www.netlogoweb.org/assets/modelslib/Sample%20Models/Computer%20Science/K-Means%20Clustering.nlogo</a:t>
            </a:r>
          </a:p>
          <a:p>
            <a:endParaRPr lang="en-US" dirty="0"/>
          </a:p>
          <a:p>
            <a:pPr algn="l"/>
            <a:r>
              <a:rPr lang="en-US" b="0" i="0" dirty="0">
                <a:solidFill>
                  <a:srgbClr val="000000"/>
                </a:solidFill>
                <a:effectLst/>
                <a:latin typeface="Lucida Grande"/>
              </a:rPr>
              <a:t>Often, when we have data about a large set of objects, we want to identify groups of similar objects within that set. For example, if we have many news articles, we may want to identify groups of articles that all have the same topic. In statistics, this task is called “cluster analysis”, or “clustering”.</a:t>
            </a:r>
          </a:p>
          <a:p>
            <a:pPr algn="l"/>
            <a:endParaRPr lang="en-US" b="0" i="0" dirty="0">
              <a:solidFill>
                <a:srgbClr val="000000"/>
              </a:solidFill>
              <a:effectLst/>
              <a:latin typeface="Lucida Grande"/>
            </a:endParaRPr>
          </a:p>
          <a:p>
            <a:pPr algn="l"/>
            <a:r>
              <a:rPr lang="en-US" b="0" i="0" dirty="0">
                <a:solidFill>
                  <a:srgbClr val="000000"/>
                </a:solidFill>
                <a:effectLst/>
                <a:latin typeface="Lucida Grande"/>
              </a:rPr>
              <a:t>This model shows the k-means clustering algorithm. a simple, but often effective approach to clustering. In this model, the k-means clustering algorithm is used to identify clusters of points on a plane. In the general case, you can represent your data objects as vectors of numbers, where each number represents a feature of the object.</a:t>
            </a:r>
          </a:p>
          <a:p>
            <a:pPr algn="l"/>
            <a:endParaRPr lang="en-US" b="0" i="0" dirty="0">
              <a:solidFill>
                <a:srgbClr val="000000"/>
              </a:solidFill>
              <a:effectLst/>
              <a:latin typeface="Lucida Grande"/>
            </a:endParaRPr>
          </a:p>
          <a:p>
            <a:pPr algn="l"/>
            <a:r>
              <a:rPr lang="en-US" b="0" i="0" dirty="0">
                <a:solidFill>
                  <a:srgbClr val="000000"/>
                </a:solidFill>
                <a:effectLst/>
                <a:latin typeface="Lucida Grande"/>
              </a:rPr>
              <a:t>The model is initialized by creating a specific number of clusters (NUM-CLUSTERS). In a real-world application, this number of clusters would be unknown. The algorithm is designed to find the clusters, and the user selects a guess, NUM-CENTROIDS, which tells the algorithm, how many clusters to search for. You can search for different numbers of clusters till you find one that best characterizes your data.</a:t>
            </a:r>
          </a:p>
          <a:p>
            <a:pPr algn="l"/>
            <a:r>
              <a:rPr lang="en-US" b="0" i="0" dirty="0">
                <a:solidFill>
                  <a:srgbClr val="000000"/>
                </a:solidFill>
                <a:effectLst/>
                <a:latin typeface="Lucida Grande"/>
              </a:rPr>
              <a:t>The result of the algorithm is a set of NUM-CENTROIDS points, (each point is called a centroid), each of which is located at the average position of a corresponding cluster. The “k” in k-mean clustering refers to the guess at how many centroids to search for.</a:t>
            </a:r>
          </a:p>
          <a:p>
            <a:pPr algn="l"/>
            <a:r>
              <a:rPr lang="en-US" b="0" i="0" dirty="0">
                <a:solidFill>
                  <a:srgbClr val="000000"/>
                </a:solidFill>
                <a:effectLst/>
                <a:latin typeface="Lucida Grande"/>
              </a:rPr>
              <a:t>The purpose of the model is to allow you to see how the number of data points, clusters, and centroids interact, and how the algorithm can often find many different sets of clusters for the same dataset.</a:t>
            </a:r>
          </a:p>
          <a:p>
            <a:endParaRPr lang="en-US" dirty="0"/>
          </a:p>
          <a:p>
            <a:endParaRPr lang="en-US" dirty="0"/>
          </a:p>
          <a:p>
            <a:endParaRPr lang="en-US" dirty="0"/>
          </a:p>
          <a:p>
            <a:r>
              <a:rPr lang="en-US" b="1" dirty="0"/>
              <a:t>How it works</a:t>
            </a:r>
          </a:p>
          <a:p>
            <a:pPr algn="l"/>
            <a:r>
              <a:rPr lang="en-US" b="0" i="0" dirty="0">
                <a:solidFill>
                  <a:srgbClr val="000000"/>
                </a:solidFill>
                <a:effectLst/>
                <a:latin typeface="Lucida Grande"/>
              </a:rPr>
              <a:t>The algorithm works by finding the average position of the elements in NUM-CENTROIDS different clusters. It starts by simply guessing an average position for each of the NUM-CENTROIDS clusters, and then improves these guesses as it goes on.</a:t>
            </a:r>
          </a:p>
          <a:p>
            <a:pPr algn="l"/>
            <a:r>
              <a:rPr lang="en-US" b="0" i="0" dirty="0">
                <a:solidFill>
                  <a:srgbClr val="000000"/>
                </a:solidFill>
                <a:effectLst/>
                <a:latin typeface="Lucida Grande"/>
              </a:rPr>
              <a:t>When the model is set up, two things happen: First, NUM-DATA-POINTS data points are generated and shown in the view. Second, NUM-CENTROIDS centroids are generated and moved to a randomly selected data point. This randomly selected point is the initial guess for each centroid.</a:t>
            </a:r>
          </a:p>
          <a:p>
            <a:pPr algn="l"/>
            <a:r>
              <a:rPr lang="en-US" b="0" i="0" dirty="0">
                <a:solidFill>
                  <a:srgbClr val="000000"/>
                </a:solidFill>
                <a:effectLst/>
                <a:latin typeface="Lucida Grande"/>
              </a:rPr>
              <a:t>Each tick, the model performs two steps: 1. ASSIGN POINTS: all data points assign themselves to their closest centroid, taking on its color. 2. UPDATE CENTROIDS: all centroids move to the average position of the points assigned to it.</a:t>
            </a:r>
          </a:p>
          <a:p>
            <a:pPr algn="l"/>
            <a:r>
              <a:rPr lang="en-US" b="0" i="0" dirty="0">
                <a:solidFill>
                  <a:srgbClr val="000000"/>
                </a:solidFill>
                <a:effectLst/>
                <a:latin typeface="Lucida Grande"/>
              </a:rPr>
              <a:t>By iterating these steps a few times, the model is usually able to identify clusters in the dataset.</a:t>
            </a:r>
          </a:p>
          <a:p>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12</a:t>
            </a:fld>
            <a:endParaRPr lang="en-US" dirty="0"/>
          </a:p>
        </p:txBody>
      </p:sp>
    </p:spTree>
    <p:extLst>
      <p:ext uri="{BB962C8B-B14F-4D97-AF65-F5344CB8AC3E}">
        <p14:creationId xmlns:p14="http://schemas.microsoft.com/office/powerpoint/2010/main" val="1005819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E0D89FE5-7ADF-4B43-84CC-B6438AC21548}" type="datetime1">
              <a:rPr lang="en-US" smtClean="0"/>
              <a:t>3/15/2023</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5CDB61B6-1B06-45EA-8477-46CA42850DC0}" type="datetime1">
              <a:rPr lang="en-US" smtClean="0"/>
              <a:t>3/15/2023</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BB45C399-0A30-4FC3-9E21-0BD59AB37FE5}" type="datetime1">
              <a:rPr lang="en-US" smtClean="0"/>
              <a:t>3/15/2023</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61FBFE1A-BF19-460E-AFEE-654B17C99015}" type="datetime1">
              <a:rPr lang="en-US" smtClean="0"/>
              <a:t>3/15/2023</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BBEC052C-A464-4796-A611-CF10E3B48BE6}" type="datetime1">
              <a:rPr lang="en-US" smtClean="0"/>
              <a:t>3/15/2023</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6FAF098B-6F56-498C-9A9A-DA80FBB687BB}" type="datetime1">
              <a:rPr lang="en-US" smtClean="0"/>
              <a:t>3/15/2023</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25A20752-D03B-4652-9BD9-CDDAEF25B1BB}" type="datetime1">
              <a:rPr lang="en-US" smtClean="0"/>
              <a:t>3/15/2023</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r>
              <a:rPr lang="en-US"/>
              <a:t>Mike Nguyen</a:t>
            </a:r>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CF29C2D7-36E1-48F5-AC61-C1DDA2B38AFA}" type="datetime1">
              <a:rPr lang="en-US" smtClean="0"/>
              <a:t>3/15/2023</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r>
              <a:rPr lang="en-US"/>
              <a:t>Mike Nguyen</a:t>
            </a:r>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48DB1E1A-C72E-4E30-A3C0-191DF2A09D5C}" type="datetime1">
              <a:rPr lang="en-US" smtClean="0"/>
              <a:t>3/15/2023</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r>
              <a:rPr lang="en-US"/>
              <a:t>Mike Nguyen</a:t>
            </a:r>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A7EC5574-4BF5-4615-8C8D-03E89FFB1D9A}" type="datetime1">
              <a:rPr lang="en-US" smtClean="0"/>
              <a:t>3/15/2023</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619816CF-4C9D-4568-BA11-B9FA39F1347F}" type="datetime1">
              <a:rPr lang="en-US" smtClean="0"/>
              <a:t>3/15/2023</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73AB5D-9223-447C-B460-01CDCF1C7323}" type="datetime1">
              <a:rPr lang="en-US" smtClean="0"/>
              <a:t>3/15/2023</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Mike Nguyen</a:t>
            </a:r>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lovethispic.com/image/186959/on-wednesday-we-wear-black"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data-flair.training/blogs/clustering-in-machine-learning/" TargetMode="External"/><Relationship Id="rId5" Type="http://schemas.openxmlformats.org/officeDocument/2006/relationships/image" Target="../media/image20.png"/><Relationship Id="rId4" Type="http://schemas.openxmlformats.org/officeDocument/2006/relationships/hyperlink" Target="https://www.greatlearning.in/blog/clustering-algorithms-in-machine-learni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31C981-2C17-48F1-BDA0-6CF23A9BFE35}"/>
              </a:ext>
            </a:extLst>
          </p:cNvPr>
          <p:cNvSpPr>
            <a:spLocks noGrp="1"/>
          </p:cNvSpPr>
          <p:nvPr>
            <p:ph type="ctrTitle"/>
          </p:nvPr>
        </p:nvSpPr>
        <p:spPr>
          <a:xfrm>
            <a:off x="638882" y="639193"/>
            <a:ext cx="3571810" cy="3573516"/>
          </a:xfrm>
        </p:spPr>
        <p:txBody>
          <a:bodyPr>
            <a:normAutofit/>
          </a:bodyPr>
          <a:lstStyle/>
          <a:p>
            <a:pPr algn="l"/>
            <a:r>
              <a:rPr lang="en-US" sz="5600"/>
              <a:t>Happy Wednesday</a:t>
            </a:r>
          </a:p>
        </p:txBody>
      </p:sp>
      <p:sp>
        <p:nvSpPr>
          <p:cNvPr id="3" name="Subtitle 2">
            <a:extLst>
              <a:ext uri="{FF2B5EF4-FFF2-40B4-BE49-F238E27FC236}">
                <a16:creationId xmlns:a16="http://schemas.microsoft.com/office/drawing/2014/main" id="{2795FF60-43BB-4A94-B190-B50522A709B2}"/>
              </a:ext>
            </a:extLst>
          </p:cNvPr>
          <p:cNvSpPr>
            <a:spLocks noGrp="1"/>
          </p:cNvSpPr>
          <p:nvPr>
            <p:ph type="subTitle" idx="1"/>
          </p:nvPr>
        </p:nvSpPr>
        <p:spPr>
          <a:xfrm>
            <a:off x="638882" y="4631161"/>
            <a:ext cx="3571810" cy="1559327"/>
          </a:xfrm>
        </p:spPr>
        <p:txBody>
          <a:bodyPr>
            <a:normAutofit/>
          </a:bodyPr>
          <a:lstStyle/>
          <a:p>
            <a:pPr algn="l"/>
            <a:r>
              <a:rPr lang="en-US" dirty="0"/>
              <a:t>Name tag </a:t>
            </a:r>
          </a:p>
          <a:p>
            <a:pPr algn="l"/>
            <a:r>
              <a:rPr lang="en-US" dirty="0"/>
              <a:t>Check-in </a:t>
            </a:r>
          </a:p>
        </p:txBody>
      </p:sp>
      <p:sp>
        <p:nvSpPr>
          <p:cNvPr id="1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newspaper, book, sign&#10;&#10;Description automatically generated">
            <a:extLst>
              <a:ext uri="{FF2B5EF4-FFF2-40B4-BE49-F238E27FC236}">
                <a16:creationId xmlns:a16="http://schemas.microsoft.com/office/drawing/2014/main" id="{A75781AC-6603-4975-A8EF-8C096938EEF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654296" y="664712"/>
            <a:ext cx="7214616" cy="5501144"/>
          </a:xfrm>
          <a:prstGeom prst="rect">
            <a:avLst/>
          </a:prstGeom>
        </p:spPr>
      </p:pic>
      <p:sp>
        <p:nvSpPr>
          <p:cNvPr id="4" name="Footer Placeholder 3">
            <a:extLst>
              <a:ext uri="{FF2B5EF4-FFF2-40B4-BE49-F238E27FC236}">
                <a16:creationId xmlns:a16="http://schemas.microsoft.com/office/drawing/2014/main" id="{75DEBE79-DD24-4791-BB99-2B150D3D41E5}"/>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78403052-DA0F-423E-861C-47F2B1EC05E7}"/>
              </a:ext>
            </a:extLst>
          </p:cNvPr>
          <p:cNvSpPr>
            <a:spLocks noGrp="1"/>
          </p:cNvSpPr>
          <p:nvPr>
            <p:ph type="sldNum" sz="quarter" idx="12"/>
          </p:nvPr>
        </p:nvSpPr>
        <p:spPr/>
        <p:txBody>
          <a:bodyPr/>
          <a:lstStyle/>
          <a:p>
            <a:fld id="{A6AF1B4E-90EC-4A51-B6E5-B702C054ECB0}" type="slidenum">
              <a:rPr lang="en-US" smtClean="0"/>
              <a:t>1</a:t>
            </a:fld>
            <a:endParaRPr lang="en-US" dirty="0"/>
          </a:p>
        </p:txBody>
      </p:sp>
    </p:spTree>
    <p:extLst>
      <p:ext uri="{BB962C8B-B14F-4D97-AF65-F5344CB8AC3E}">
        <p14:creationId xmlns:p14="http://schemas.microsoft.com/office/powerpoint/2010/main" val="3701423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3E72FA3-BD00-444A-AD9B-E6C3D069C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0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5D7C02-E531-598A-425A-E7DC8618F9EA}"/>
              </a:ext>
            </a:extLst>
          </p:cNvPr>
          <p:cNvSpPr>
            <a:spLocks noGrp="1"/>
          </p:cNvSpPr>
          <p:nvPr>
            <p:ph type="title"/>
          </p:nvPr>
        </p:nvSpPr>
        <p:spPr>
          <a:xfrm>
            <a:off x="838200" y="557189"/>
            <a:ext cx="10515600" cy="1110537"/>
          </a:xfrm>
        </p:spPr>
        <p:txBody>
          <a:bodyPr vert="horz" lIns="91440" tIns="45720" rIns="91440" bIns="45720" rtlCol="0" anchor="ctr">
            <a:normAutofit/>
          </a:bodyPr>
          <a:lstStyle/>
          <a:p>
            <a:r>
              <a:rPr lang="en-US" sz="5200" kern="1200">
                <a:solidFill>
                  <a:schemeClr val="tx1"/>
                </a:solidFill>
                <a:latin typeface="+mj-lt"/>
                <a:ea typeface="+mj-ea"/>
                <a:cs typeface="+mj-cs"/>
              </a:rPr>
              <a:t>QR Code</a:t>
            </a:r>
          </a:p>
        </p:txBody>
      </p:sp>
      <p:pic>
        <p:nvPicPr>
          <p:cNvPr id="13" name="Picture 12">
            <a:extLst>
              <a:ext uri="{FF2B5EF4-FFF2-40B4-BE49-F238E27FC236}">
                <a16:creationId xmlns:a16="http://schemas.microsoft.com/office/drawing/2014/main" id="{DA025E35-EC13-BF64-14F5-40D659022A2C}"/>
              </a:ext>
            </a:extLst>
          </p:cNvPr>
          <p:cNvPicPr>
            <a:picLocks noChangeAspect="1"/>
          </p:cNvPicPr>
          <p:nvPr/>
        </p:nvPicPr>
        <p:blipFill>
          <a:blip r:embed="rId2"/>
          <a:stretch>
            <a:fillRect/>
          </a:stretch>
        </p:blipFill>
        <p:spPr>
          <a:xfrm>
            <a:off x="1102648" y="1834939"/>
            <a:ext cx="1984981" cy="2056976"/>
          </a:xfrm>
          <a:prstGeom prst="rect">
            <a:avLst/>
          </a:prstGeom>
        </p:spPr>
      </p:pic>
      <p:pic>
        <p:nvPicPr>
          <p:cNvPr id="11" name="Picture 10">
            <a:extLst>
              <a:ext uri="{FF2B5EF4-FFF2-40B4-BE49-F238E27FC236}">
                <a16:creationId xmlns:a16="http://schemas.microsoft.com/office/drawing/2014/main" id="{D898857F-E371-F393-9591-724F07BCC50F}"/>
              </a:ext>
            </a:extLst>
          </p:cNvPr>
          <p:cNvPicPr>
            <a:picLocks noChangeAspect="1"/>
          </p:cNvPicPr>
          <p:nvPr/>
        </p:nvPicPr>
        <p:blipFill>
          <a:blip r:embed="rId3"/>
          <a:stretch>
            <a:fillRect/>
          </a:stretch>
        </p:blipFill>
        <p:spPr>
          <a:xfrm>
            <a:off x="5074077" y="1834939"/>
            <a:ext cx="2033993" cy="2056976"/>
          </a:xfrm>
          <a:prstGeom prst="rect">
            <a:avLst/>
          </a:prstGeom>
        </p:spPr>
      </p:pic>
      <p:pic>
        <p:nvPicPr>
          <p:cNvPr id="9" name="Picture 8">
            <a:extLst>
              <a:ext uri="{FF2B5EF4-FFF2-40B4-BE49-F238E27FC236}">
                <a16:creationId xmlns:a16="http://schemas.microsoft.com/office/drawing/2014/main" id="{D5CEECED-FDDA-0337-43ED-C73953DF2082}"/>
              </a:ext>
            </a:extLst>
          </p:cNvPr>
          <p:cNvPicPr>
            <a:picLocks noChangeAspect="1"/>
          </p:cNvPicPr>
          <p:nvPr/>
        </p:nvPicPr>
        <p:blipFill>
          <a:blip r:embed="rId4"/>
          <a:stretch>
            <a:fillRect/>
          </a:stretch>
        </p:blipFill>
        <p:spPr>
          <a:xfrm>
            <a:off x="9059539" y="1834939"/>
            <a:ext cx="2049783" cy="2056976"/>
          </a:xfrm>
          <a:prstGeom prst="rect">
            <a:avLst/>
          </a:prstGeom>
        </p:spPr>
      </p:pic>
      <p:pic>
        <p:nvPicPr>
          <p:cNvPr id="17" name="Picture 16" descr="Qr code&#10;&#10;Description automatically generated">
            <a:extLst>
              <a:ext uri="{FF2B5EF4-FFF2-40B4-BE49-F238E27FC236}">
                <a16:creationId xmlns:a16="http://schemas.microsoft.com/office/drawing/2014/main" id="{6B8B6187-5640-CE03-B2DA-1575339273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650" y="4063630"/>
            <a:ext cx="2056976" cy="2056976"/>
          </a:xfrm>
          <a:prstGeom prst="rect">
            <a:avLst/>
          </a:prstGeom>
        </p:spPr>
      </p:pic>
      <p:pic>
        <p:nvPicPr>
          <p:cNvPr id="7" name="Picture 6">
            <a:extLst>
              <a:ext uri="{FF2B5EF4-FFF2-40B4-BE49-F238E27FC236}">
                <a16:creationId xmlns:a16="http://schemas.microsoft.com/office/drawing/2014/main" id="{DACACB78-7F98-2456-777B-86AB0E462577}"/>
              </a:ext>
            </a:extLst>
          </p:cNvPr>
          <p:cNvPicPr>
            <a:picLocks noChangeAspect="1"/>
          </p:cNvPicPr>
          <p:nvPr/>
        </p:nvPicPr>
        <p:blipFill>
          <a:blip r:embed="rId6"/>
          <a:stretch>
            <a:fillRect/>
          </a:stretch>
        </p:blipFill>
        <p:spPr>
          <a:xfrm>
            <a:off x="5059027" y="4063630"/>
            <a:ext cx="2064093" cy="2056976"/>
          </a:xfrm>
          <a:prstGeom prst="rect">
            <a:avLst/>
          </a:prstGeom>
        </p:spPr>
      </p:pic>
      <p:pic>
        <p:nvPicPr>
          <p:cNvPr id="15" name="Picture 14">
            <a:extLst>
              <a:ext uri="{FF2B5EF4-FFF2-40B4-BE49-F238E27FC236}">
                <a16:creationId xmlns:a16="http://schemas.microsoft.com/office/drawing/2014/main" id="{2C29E764-F34A-495D-F87D-930465D4A7F1}"/>
              </a:ext>
            </a:extLst>
          </p:cNvPr>
          <p:cNvPicPr>
            <a:picLocks noChangeAspect="1"/>
          </p:cNvPicPr>
          <p:nvPr/>
        </p:nvPicPr>
        <p:blipFill>
          <a:blip r:embed="rId7"/>
          <a:stretch>
            <a:fillRect/>
          </a:stretch>
        </p:blipFill>
        <p:spPr>
          <a:xfrm>
            <a:off x="9041091" y="4063630"/>
            <a:ext cx="2086679" cy="2056976"/>
          </a:xfrm>
          <a:prstGeom prst="rect">
            <a:avLst/>
          </a:prstGeom>
        </p:spPr>
      </p:pic>
      <p:sp>
        <p:nvSpPr>
          <p:cNvPr id="4" name="Footer Placeholder 3">
            <a:extLst>
              <a:ext uri="{FF2B5EF4-FFF2-40B4-BE49-F238E27FC236}">
                <a16:creationId xmlns:a16="http://schemas.microsoft.com/office/drawing/2014/main" id="{76387D1C-A25D-7650-93AC-65A50D6333DA}"/>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Mike Nguyen</a:t>
            </a:r>
          </a:p>
        </p:txBody>
      </p:sp>
      <p:sp>
        <p:nvSpPr>
          <p:cNvPr id="5" name="Slide Number Placeholder 4">
            <a:extLst>
              <a:ext uri="{FF2B5EF4-FFF2-40B4-BE49-F238E27FC236}">
                <a16:creationId xmlns:a16="http://schemas.microsoft.com/office/drawing/2014/main" id="{F79C95A7-E17F-C92F-1169-9BF32F629FC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6AF1B4E-90EC-4A51-B6E5-B702C054ECB0}" type="slidenum">
              <a:rPr lang="en-US" smtClean="0"/>
              <a:pPr>
                <a:spcAft>
                  <a:spcPts val="600"/>
                </a:spcAft>
              </a:pPr>
              <a:t>10</a:t>
            </a:fld>
            <a:endParaRPr lang="en-US"/>
          </a:p>
        </p:txBody>
      </p:sp>
    </p:spTree>
    <p:extLst>
      <p:ext uri="{BB962C8B-B14F-4D97-AF65-F5344CB8AC3E}">
        <p14:creationId xmlns:p14="http://schemas.microsoft.com/office/powerpoint/2010/main" val="1542780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7D5C933-5339-4E62-A8A4-A302C1E1ECB7}"/>
              </a:ext>
            </a:extLst>
          </p:cNvPr>
          <p:cNvSpPr>
            <a:spLocks noGrp="1"/>
          </p:cNvSpPr>
          <p:nvPr>
            <p:ph type="title"/>
          </p:nvPr>
        </p:nvSpPr>
        <p:spPr>
          <a:xfrm>
            <a:off x="4038600" y="1939159"/>
            <a:ext cx="7644627" cy="2751086"/>
          </a:xfrm>
        </p:spPr>
        <p:txBody>
          <a:bodyPr vert="horz" lIns="91440" tIns="45720" rIns="91440" bIns="45720" rtlCol="0" anchor="b">
            <a:normAutofit/>
          </a:bodyPr>
          <a:lstStyle/>
          <a:p>
            <a:pPr algn="r"/>
            <a:r>
              <a:rPr lang="en-US" sz="6000" kern="1200">
                <a:solidFill>
                  <a:schemeClr val="tx1"/>
                </a:solidFill>
                <a:latin typeface="+mj-lt"/>
                <a:ea typeface="+mj-ea"/>
                <a:cs typeface="+mj-cs"/>
              </a:rPr>
              <a:t>15-min Group Discussion </a:t>
            </a:r>
          </a:p>
        </p:txBody>
      </p:sp>
      <p:sp>
        <p:nvSpPr>
          <p:cNvPr id="3" name="Content Placeholder 2">
            <a:extLst>
              <a:ext uri="{FF2B5EF4-FFF2-40B4-BE49-F238E27FC236}">
                <a16:creationId xmlns:a16="http://schemas.microsoft.com/office/drawing/2014/main" id="{215E8E83-0B52-4E7A-AFC2-DA63575EE279}"/>
              </a:ext>
            </a:extLst>
          </p:cNvPr>
          <p:cNvSpPr>
            <a:spLocks noGrp="1"/>
          </p:cNvSpPr>
          <p:nvPr>
            <p:ph idx="1"/>
          </p:nvPr>
        </p:nvSpPr>
        <p:spPr>
          <a:xfrm>
            <a:off x="4038600" y="4782320"/>
            <a:ext cx="7644627" cy="1329443"/>
          </a:xfrm>
        </p:spPr>
        <p:txBody>
          <a:bodyPr vert="horz" lIns="91440" tIns="45720" rIns="91440" bIns="45720" rtlCol="0">
            <a:normAutofit/>
          </a:bodyPr>
          <a:lstStyle/>
          <a:p>
            <a:pPr marL="0" indent="0" algn="r">
              <a:buNone/>
            </a:pPr>
            <a:r>
              <a:rPr lang="en-US" sz="2400" kern="1200">
                <a:solidFill>
                  <a:schemeClr val="tx1"/>
                </a:solidFill>
                <a:latin typeface="+mn-lt"/>
                <a:ea typeface="+mn-ea"/>
                <a:cs typeface="+mn-cs"/>
              </a:rPr>
              <a:t>Data Analysis Plan</a:t>
            </a:r>
          </a:p>
        </p:txBody>
      </p:sp>
      <p:sp>
        <p:nvSpPr>
          <p:cNvPr id="4" name="Footer Placeholder 3">
            <a:extLst>
              <a:ext uri="{FF2B5EF4-FFF2-40B4-BE49-F238E27FC236}">
                <a16:creationId xmlns:a16="http://schemas.microsoft.com/office/drawing/2014/main" id="{2DA74980-123C-45A6-BBAD-F939D7026A46}"/>
              </a:ext>
            </a:extLst>
          </p:cNvPr>
          <p:cNvSpPr>
            <a:spLocks noGrp="1"/>
          </p:cNvSpPr>
          <p:nvPr>
            <p:ph type="ftr" sz="quarter" idx="11"/>
          </p:nvPr>
        </p:nvSpPr>
        <p:spPr/>
        <p:txBody>
          <a:bodyPr/>
          <a:lstStyle/>
          <a:p>
            <a:r>
              <a:rPr lang="en-US"/>
              <a:t>Mike Nguyen</a:t>
            </a:r>
            <a:endParaRPr lang="en-US" dirty="0"/>
          </a:p>
        </p:txBody>
      </p:sp>
      <p:sp>
        <p:nvSpPr>
          <p:cNvPr id="5" name="Slide Number Placeholder 4">
            <a:extLst>
              <a:ext uri="{FF2B5EF4-FFF2-40B4-BE49-F238E27FC236}">
                <a16:creationId xmlns:a16="http://schemas.microsoft.com/office/drawing/2014/main" id="{B25B7688-97B1-4383-879C-77C374C85AC9}"/>
              </a:ext>
            </a:extLst>
          </p:cNvPr>
          <p:cNvSpPr>
            <a:spLocks noGrp="1"/>
          </p:cNvSpPr>
          <p:nvPr>
            <p:ph type="sldNum" sz="quarter" idx="12"/>
          </p:nvPr>
        </p:nvSpPr>
        <p:spPr/>
        <p:txBody>
          <a:bodyPr/>
          <a:lstStyle/>
          <a:p>
            <a:fld id="{A6AF1B4E-90EC-4A51-B6E5-B702C054ECB0}" type="slidenum">
              <a:rPr lang="en-US" smtClean="0"/>
              <a:t>11</a:t>
            </a:fld>
            <a:endParaRPr lang="en-US" dirty="0"/>
          </a:p>
        </p:txBody>
      </p:sp>
    </p:spTree>
    <p:extLst>
      <p:ext uri="{BB962C8B-B14F-4D97-AF65-F5344CB8AC3E}">
        <p14:creationId xmlns:p14="http://schemas.microsoft.com/office/powerpoint/2010/main" val="2615115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DFB285-88A7-43F8-8CF0-1F7B189DCC00}"/>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5-min snippet</a:t>
            </a:r>
          </a:p>
        </p:txBody>
      </p:sp>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Picture 8" descr="Map&#10;&#10;Description automatically generated">
            <a:extLst>
              <a:ext uri="{FF2B5EF4-FFF2-40B4-BE49-F238E27FC236}">
                <a16:creationId xmlns:a16="http://schemas.microsoft.com/office/drawing/2014/main" id="{D1202FD1-72A0-4C26-B88B-E2DBDB0A002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31567" y="2604724"/>
            <a:ext cx="5455917" cy="3641824"/>
          </a:xfrm>
          <a:prstGeom prst="rect">
            <a:avLst/>
          </a:prstGeom>
        </p:spPr>
      </p:pic>
      <p:cxnSp>
        <p:nvCxnSpPr>
          <p:cNvPr id="18" name="Straight Connector 17">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Content Placeholder 6" descr="A picture containing text&#10;&#10;Description automatically generated">
            <a:extLst>
              <a:ext uri="{FF2B5EF4-FFF2-40B4-BE49-F238E27FC236}">
                <a16:creationId xmlns:a16="http://schemas.microsoft.com/office/drawing/2014/main" id="{26BCB822-B4E3-4AF3-A896-9C350CFA1019}"/>
              </a:ext>
            </a:extLst>
          </p:cNvPr>
          <p:cNvPicPr>
            <a:picLocks noGrp="1" noChangeAspect="1"/>
          </p:cNvPicPr>
          <p:nvPr>
            <p:ph idx="1"/>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445073" y="3163956"/>
            <a:ext cx="5455917" cy="2523361"/>
          </a:xfrm>
          <a:prstGeom prst="rect">
            <a:avLst/>
          </a:prstGeom>
        </p:spPr>
      </p:pic>
      <p:sp>
        <p:nvSpPr>
          <p:cNvPr id="4" name="Footer Placeholder 3">
            <a:extLst>
              <a:ext uri="{FF2B5EF4-FFF2-40B4-BE49-F238E27FC236}">
                <a16:creationId xmlns:a16="http://schemas.microsoft.com/office/drawing/2014/main" id="{DA9B0A0B-B1A9-45FC-8E78-0E0418CD56C7}"/>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pPr>
              <a:spcAft>
                <a:spcPts val="600"/>
              </a:spcAft>
            </a:pPr>
            <a:r>
              <a:rPr lang="en-US" kern="1200">
                <a:solidFill>
                  <a:srgbClr val="898989"/>
                </a:solidFill>
                <a:latin typeface="+mn-lt"/>
                <a:ea typeface="+mn-ea"/>
                <a:cs typeface="+mn-cs"/>
              </a:rPr>
              <a:t>Mike Nguyen</a:t>
            </a:r>
          </a:p>
        </p:txBody>
      </p:sp>
      <p:sp>
        <p:nvSpPr>
          <p:cNvPr id="5" name="Slide Number Placeholder 4">
            <a:extLst>
              <a:ext uri="{FF2B5EF4-FFF2-40B4-BE49-F238E27FC236}">
                <a16:creationId xmlns:a16="http://schemas.microsoft.com/office/drawing/2014/main" id="{EA3DE646-45DB-4C95-9384-F98389FD5376}"/>
              </a:ext>
            </a:extLst>
          </p:cNvPr>
          <p:cNvSpPr>
            <a:spLocks noGrp="1"/>
          </p:cNvSpPr>
          <p:nvPr>
            <p:ph type="sldNum" sz="quarter" idx="12"/>
          </p:nvPr>
        </p:nvSpPr>
        <p:spPr>
          <a:xfrm>
            <a:off x="8603343" y="6522430"/>
            <a:ext cx="2743200" cy="347472"/>
          </a:xfrm>
        </p:spPr>
        <p:txBody>
          <a:bodyPr vert="horz" lIns="91440" tIns="45720" rIns="91440" bIns="45720" rtlCol="0" anchor="ctr">
            <a:normAutofit/>
          </a:bodyPr>
          <a:lstStyle/>
          <a:p>
            <a:pPr>
              <a:spcAft>
                <a:spcPts val="600"/>
              </a:spcAft>
            </a:pPr>
            <a:fld id="{A6AF1B4E-90EC-4A51-B6E5-B702C054ECB0}" type="slidenum">
              <a:rPr lang="en-US">
                <a:solidFill>
                  <a:srgbClr val="898989"/>
                </a:solidFill>
              </a:rPr>
              <a:pPr>
                <a:spcAft>
                  <a:spcPts val="600"/>
                </a:spcAft>
              </a:pPr>
              <a:t>12</a:t>
            </a:fld>
            <a:endParaRPr lang="en-US">
              <a:solidFill>
                <a:srgbClr val="898989"/>
              </a:solidFill>
            </a:endParaRPr>
          </a:p>
        </p:txBody>
      </p:sp>
    </p:spTree>
    <p:extLst>
      <p:ext uri="{BB962C8B-B14F-4D97-AF65-F5344CB8AC3E}">
        <p14:creationId xmlns:p14="http://schemas.microsoft.com/office/powerpoint/2010/main" val="560300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0A7427-9AD9-4D37-922C-B45158266761}"/>
              </a:ext>
            </a:extLst>
          </p:cNvPr>
          <p:cNvSpPr>
            <a:spLocks noGrp="1"/>
          </p:cNvSpPr>
          <p:nvPr>
            <p:ph type="title"/>
          </p:nvPr>
        </p:nvSpPr>
        <p:spPr>
          <a:xfrm>
            <a:off x="686834" y="1153572"/>
            <a:ext cx="3200400" cy="4461163"/>
          </a:xfrm>
        </p:spPr>
        <p:txBody>
          <a:bodyPr>
            <a:normAutofit/>
          </a:bodyPr>
          <a:lstStyle/>
          <a:p>
            <a:r>
              <a:rPr lang="en-US">
                <a:solidFill>
                  <a:srgbClr val="FFFFFF"/>
                </a:solidFill>
              </a:rPr>
              <a:t>iClicker Question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C94E9E1-69B1-422E-A34E-7C5F1870CC9A}"/>
              </a:ext>
            </a:extLst>
          </p:cNvPr>
          <p:cNvSpPr>
            <a:spLocks noGrp="1"/>
          </p:cNvSpPr>
          <p:nvPr>
            <p:ph idx="1"/>
          </p:nvPr>
        </p:nvSpPr>
        <p:spPr>
          <a:xfrm>
            <a:off x="4447308" y="591344"/>
            <a:ext cx="6906491" cy="5585619"/>
          </a:xfrm>
        </p:spPr>
        <p:txBody>
          <a:bodyPr anchor="ctr">
            <a:normAutofit/>
          </a:bodyPr>
          <a:lstStyle/>
          <a:p>
            <a:pPr marL="0" indent="0">
              <a:buNone/>
            </a:pPr>
            <a:r>
              <a:rPr lang="en-US" dirty="0"/>
              <a:t>Categorical variable can have mean value</a:t>
            </a:r>
          </a:p>
          <a:p>
            <a:pPr marL="514350" indent="-514350">
              <a:buFont typeface="+mj-lt"/>
              <a:buAutoNum type="alphaUcPeriod"/>
            </a:pPr>
            <a:r>
              <a:rPr lang="en-US" dirty="0"/>
              <a:t>True</a:t>
            </a:r>
          </a:p>
          <a:p>
            <a:pPr marL="514350" indent="-514350">
              <a:buFont typeface="+mj-lt"/>
              <a:buAutoNum type="alphaUcPeriod"/>
            </a:pPr>
            <a:r>
              <a:rPr lang="en-US" dirty="0"/>
              <a:t>False</a:t>
            </a:r>
          </a:p>
        </p:txBody>
      </p:sp>
      <p:sp>
        <p:nvSpPr>
          <p:cNvPr id="4" name="Footer Placeholder 3">
            <a:extLst>
              <a:ext uri="{FF2B5EF4-FFF2-40B4-BE49-F238E27FC236}">
                <a16:creationId xmlns:a16="http://schemas.microsoft.com/office/drawing/2014/main" id="{D07C8586-C296-4E6F-BE66-D9F849356EC2}"/>
              </a:ext>
            </a:extLst>
          </p:cNvPr>
          <p:cNvSpPr>
            <a:spLocks noGrp="1"/>
          </p:cNvSpPr>
          <p:nvPr>
            <p:ph type="ftr" sz="quarter" idx="11"/>
          </p:nvPr>
        </p:nvSpPr>
        <p:spPr/>
        <p:txBody>
          <a:bodyPr/>
          <a:lstStyle/>
          <a:p>
            <a:r>
              <a:rPr lang="en-US"/>
              <a:t>Mike Nguyen</a:t>
            </a:r>
            <a:endParaRPr lang="en-US" dirty="0"/>
          </a:p>
        </p:txBody>
      </p:sp>
      <p:sp>
        <p:nvSpPr>
          <p:cNvPr id="5" name="Slide Number Placeholder 4">
            <a:extLst>
              <a:ext uri="{FF2B5EF4-FFF2-40B4-BE49-F238E27FC236}">
                <a16:creationId xmlns:a16="http://schemas.microsoft.com/office/drawing/2014/main" id="{ED5DDC75-AE89-49BD-8703-A831E7C55A58}"/>
              </a:ext>
            </a:extLst>
          </p:cNvPr>
          <p:cNvSpPr>
            <a:spLocks noGrp="1"/>
          </p:cNvSpPr>
          <p:nvPr>
            <p:ph type="sldNum" sz="quarter" idx="12"/>
          </p:nvPr>
        </p:nvSpPr>
        <p:spPr/>
        <p:txBody>
          <a:bodyPr/>
          <a:lstStyle/>
          <a:p>
            <a:fld id="{A6AF1B4E-90EC-4A51-B6E5-B702C054ECB0}" type="slidenum">
              <a:rPr lang="en-US" smtClean="0"/>
              <a:t>2</a:t>
            </a:fld>
            <a:endParaRPr lang="en-US" dirty="0"/>
          </a:p>
        </p:txBody>
      </p:sp>
    </p:spTree>
    <p:extLst>
      <p:ext uri="{BB962C8B-B14F-4D97-AF65-F5344CB8AC3E}">
        <p14:creationId xmlns:p14="http://schemas.microsoft.com/office/powerpoint/2010/main" val="2674816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F93CA-8ED8-411F-8C6A-ACF05D4E124A}"/>
              </a:ext>
            </a:extLst>
          </p:cNvPr>
          <p:cNvSpPr>
            <a:spLocks noGrp="1"/>
          </p:cNvSpPr>
          <p:nvPr>
            <p:ph type="title"/>
          </p:nvPr>
        </p:nvSpPr>
        <p:spPr>
          <a:xfrm>
            <a:off x="4965430" y="629268"/>
            <a:ext cx="6586491" cy="1286160"/>
          </a:xfrm>
        </p:spPr>
        <p:txBody>
          <a:bodyPr anchor="b">
            <a:normAutofit/>
          </a:bodyPr>
          <a:lstStyle/>
          <a:p>
            <a:r>
              <a:rPr lang="en-US" dirty="0"/>
              <a:t>iClicker Question</a:t>
            </a:r>
          </a:p>
        </p:txBody>
      </p:sp>
      <p:sp>
        <p:nvSpPr>
          <p:cNvPr id="3" name="Content Placeholder 2">
            <a:extLst>
              <a:ext uri="{FF2B5EF4-FFF2-40B4-BE49-F238E27FC236}">
                <a16:creationId xmlns:a16="http://schemas.microsoft.com/office/drawing/2014/main" id="{723A8323-799D-445B-872C-2E3386750AA2}"/>
              </a:ext>
            </a:extLst>
          </p:cNvPr>
          <p:cNvSpPr>
            <a:spLocks noGrp="1"/>
          </p:cNvSpPr>
          <p:nvPr>
            <p:ph idx="1"/>
          </p:nvPr>
        </p:nvSpPr>
        <p:spPr>
          <a:xfrm>
            <a:off x="4965431" y="2438400"/>
            <a:ext cx="6586489" cy="3785419"/>
          </a:xfrm>
        </p:spPr>
        <p:txBody>
          <a:bodyPr>
            <a:normAutofit/>
          </a:bodyPr>
          <a:lstStyle/>
          <a:p>
            <a:pPr marL="0" indent="0">
              <a:buNone/>
            </a:pPr>
            <a:r>
              <a:rPr lang="en-US" sz="2000" dirty="0"/>
              <a:t>R will not give you the mean for variables that you coded as 1 and 0. </a:t>
            </a:r>
          </a:p>
          <a:p>
            <a:pPr marL="514350" indent="-514350">
              <a:buFont typeface="+mj-lt"/>
              <a:buAutoNum type="alphaUcPeriod"/>
            </a:pPr>
            <a:r>
              <a:rPr lang="en-US" sz="2000" dirty="0"/>
              <a:t>True</a:t>
            </a:r>
          </a:p>
          <a:p>
            <a:pPr marL="514350" indent="-514350">
              <a:buFont typeface="+mj-lt"/>
              <a:buAutoNum type="alphaUcPeriod"/>
            </a:pPr>
            <a:r>
              <a:rPr lang="en-US" sz="2000" dirty="0"/>
              <a:t>False</a:t>
            </a:r>
          </a:p>
        </p:txBody>
      </p:sp>
      <p:pic>
        <p:nvPicPr>
          <p:cNvPr id="7" name="Picture 6" descr="Magnifying glass and question mark">
            <a:extLst>
              <a:ext uri="{FF2B5EF4-FFF2-40B4-BE49-F238E27FC236}">
                <a16:creationId xmlns:a16="http://schemas.microsoft.com/office/drawing/2014/main" id="{9D2636AA-5E20-0584-A5E7-B52B22C9AF2B}"/>
              </a:ext>
            </a:extLst>
          </p:cNvPr>
          <p:cNvPicPr>
            <a:picLocks noChangeAspect="1"/>
          </p:cNvPicPr>
          <p:nvPr/>
        </p:nvPicPr>
        <p:blipFill rotWithShape="1">
          <a:blip r:embed="rId2"/>
          <a:srcRect l="32813" r="29165"/>
          <a:stretch/>
        </p:blipFill>
        <p:spPr>
          <a:xfrm>
            <a:off x="20" y="10"/>
            <a:ext cx="4635571" cy="6857990"/>
          </a:xfrm>
          <a:prstGeom prst="rect">
            <a:avLst/>
          </a:prstGeom>
          <a:effectLst/>
        </p:spPr>
      </p:pic>
      <p:cxnSp>
        <p:nvCxnSpPr>
          <p:cNvPr id="11"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DE50C"/>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29B55370-DEF4-4CE6-BD1C-8F094C633F1A}"/>
              </a:ext>
            </a:extLst>
          </p:cNvPr>
          <p:cNvSpPr>
            <a:spLocks noGrp="1"/>
          </p:cNvSpPr>
          <p:nvPr>
            <p:ph type="ftr" sz="quarter" idx="11"/>
          </p:nvPr>
        </p:nvSpPr>
        <p:spPr>
          <a:xfrm>
            <a:off x="4965430" y="6356350"/>
            <a:ext cx="4139134" cy="365125"/>
          </a:xfrm>
        </p:spPr>
        <p:txBody>
          <a:bodyPr>
            <a:normAutofit/>
          </a:bodyPr>
          <a:lstStyle/>
          <a:p>
            <a:pPr algn="l">
              <a:spcAft>
                <a:spcPts val="600"/>
              </a:spcAft>
            </a:pPr>
            <a:r>
              <a:rPr lang="en-US"/>
              <a:t>Mike Nguyen</a:t>
            </a:r>
          </a:p>
        </p:txBody>
      </p:sp>
      <p:sp>
        <p:nvSpPr>
          <p:cNvPr id="5" name="Slide Number Placeholder 4">
            <a:extLst>
              <a:ext uri="{FF2B5EF4-FFF2-40B4-BE49-F238E27FC236}">
                <a16:creationId xmlns:a16="http://schemas.microsoft.com/office/drawing/2014/main" id="{B1518673-9482-41B5-95BC-4DAA4268CBDB}"/>
              </a:ext>
            </a:extLst>
          </p:cNvPr>
          <p:cNvSpPr>
            <a:spLocks noGrp="1"/>
          </p:cNvSpPr>
          <p:nvPr>
            <p:ph type="sldNum" sz="quarter" idx="12"/>
          </p:nvPr>
        </p:nvSpPr>
        <p:spPr>
          <a:xfrm>
            <a:off x="10167042" y="6356350"/>
            <a:ext cx="1186758" cy="365125"/>
          </a:xfrm>
        </p:spPr>
        <p:txBody>
          <a:bodyPr>
            <a:normAutofit/>
          </a:bodyPr>
          <a:lstStyle/>
          <a:p>
            <a:pPr>
              <a:spcAft>
                <a:spcPts val="600"/>
              </a:spcAft>
            </a:pPr>
            <a:fld id="{A6AF1B4E-90EC-4A51-B6E5-B702C054ECB0}" type="slidenum">
              <a:rPr lang="en-US" smtClean="0"/>
              <a:pPr>
                <a:spcAft>
                  <a:spcPts val="600"/>
                </a:spcAft>
              </a:pPr>
              <a:t>3</a:t>
            </a:fld>
            <a:endParaRPr lang="en-US"/>
          </a:p>
        </p:txBody>
      </p:sp>
    </p:spTree>
    <p:extLst>
      <p:ext uri="{BB962C8B-B14F-4D97-AF65-F5344CB8AC3E}">
        <p14:creationId xmlns:p14="http://schemas.microsoft.com/office/powerpoint/2010/main" val="794688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D3BA49-189C-4431-A783-C7B598B043ED}"/>
              </a:ext>
            </a:extLst>
          </p:cNvPr>
          <p:cNvSpPr>
            <a:spLocks noGrp="1"/>
          </p:cNvSpPr>
          <p:nvPr>
            <p:ph type="title"/>
          </p:nvPr>
        </p:nvSpPr>
        <p:spPr>
          <a:xfrm>
            <a:off x="6513788" y="365125"/>
            <a:ext cx="4840010" cy="1807305"/>
          </a:xfrm>
        </p:spPr>
        <p:txBody>
          <a:bodyPr>
            <a:normAutofit/>
          </a:bodyPr>
          <a:lstStyle/>
          <a:p>
            <a:r>
              <a:rPr lang="en-US" dirty="0"/>
              <a:t>iClicker Question</a:t>
            </a:r>
          </a:p>
        </p:txBody>
      </p:sp>
      <p:pic>
        <p:nvPicPr>
          <p:cNvPr id="7" name="Picture 6">
            <a:extLst>
              <a:ext uri="{FF2B5EF4-FFF2-40B4-BE49-F238E27FC236}">
                <a16:creationId xmlns:a16="http://schemas.microsoft.com/office/drawing/2014/main" id="{5620B0AF-FF56-A044-932B-EEDDC1FE7A03}"/>
              </a:ext>
            </a:extLst>
          </p:cNvPr>
          <p:cNvPicPr>
            <a:picLocks noChangeAspect="1"/>
          </p:cNvPicPr>
          <p:nvPr/>
        </p:nvPicPr>
        <p:blipFill rotWithShape="1">
          <a:blip r:embed="rId2"/>
          <a:srcRect l="17513" r="32318"/>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68A4C310-90E0-49E9-8414-3FE92E714EC4}"/>
              </a:ext>
            </a:extLst>
          </p:cNvPr>
          <p:cNvSpPr>
            <a:spLocks noGrp="1"/>
          </p:cNvSpPr>
          <p:nvPr>
            <p:ph idx="1"/>
          </p:nvPr>
        </p:nvSpPr>
        <p:spPr>
          <a:xfrm>
            <a:off x="6513788" y="2333297"/>
            <a:ext cx="4840010" cy="3843666"/>
          </a:xfrm>
        </p:spPr>
        <p:txBody>
          <a:bodyPr>
            <a:normAutofit/>
          </a:bodyPr>
          <a:lstStyle/>
          <a:p>
            <a:pPr marL="0" indent="0">
              <a:buNone/>
            </a:pPr>
            <a:r>
              <a:rPr lang="en-US" sz="2000"/>
              <a:t>The measure of central tendency for a categorical variable is </a:t>
            </a:r>
          </a:p>
          <a:p>
            <a:pPr marL="514350" indent="-514350">
              <a:buFont typeface="+mj-lt"/>
              <a:buAutoNum type="alphaUcPeriod"/>
            </a:pPr>
            <a:r>
              <a:rPr lang="en-US" sz="2000"/>
              <a:t>Mode</a:t>
            </a:r>
          </a:p>
          <a:p>
            <a:pPr marL="514350" indent="-514350">
              <a:buFont typeface="+mj-lt"/>
              <a:buAutoNum type="alphaUcPeriod"/>
            </a:pPr>
            <a:r>
              <a:rPr lang="en-US" sz="2000"/>
              <a:t>Mean</a:t>
            </a:r>
          </a:p>
        </p:txBody>
      </p:sp>
      <p:sp>
        <p:nvSpPr>
          <p:cNvPr id="4" name="Footer Placeholder 3">
            <a:extLst>
              <a:ext uri="{FF2B5EF4-FFF2-40B4-BE49-F238E27FC236}">
                <a16:creationId xmlns:a16="http://schemas.microsoft.com/office/drawing/2014/main" id="{D7381556-166E-45E8-A66B-04BBABFFE661}"/>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5" name="Slide Number Placeholder 4">
            <a:extLst>
              <a:ext uri="{FF2B5EF4-FFF2-40B4-BE49-F238E27FC236}">
                <a16:creationId xmlns:a16="http://schemas.microsoft.com/office/drawing/2014/main" id="{3AA06511-E924-4B14-9DB1-57E62C5F6511}"/>
              </a:ext>
            </a:extLst>
          </p:cNvPr>
          <p:cNvSpPr>
            <a:spLocks noGrp="1"/>
          </p:cNvSpPr>
          <p:nvPr>
            <p:ph type="sldNum" sz="quarter" idx="12"/>
          </p:nvPr>
        </p:nvSpPr>
        <p:spPr>
          <a:xfrm>
            <a:off x="8610600" y="6356350"/>
            <a:ext cx="2743200" cy="365125"/>
          </a:xfrm>
        </p:spPr>
        <p:txBody>
          <a:bodyPr>
            <a:normAutofit/>
          </a:bodyPr>
          <a:lstStyle/>
          <a:p>
            <a:pPr>
              <a:spcAft>
                <a:spcPts val="600"/>
              </a:spcAft>
            </a:pPr>
            <a:fld id="{A6AF1B4E-90EC-4A51-B6E5-B702C054ECB0}" type="slidenum">
              <a:rPr lang="en-US" smtClean="0"/>
              <a:pPr>
                <a:spcAft>
                  <a:spcPts val="600"/>
                </a:spcAft>
              </a:pPr>
              <a:t>4</a:t>
            </a:fld>
            <a:endParaRPr lang="en-US"/>
          </a:p>
        </p:txBody>
      </p:sp>
    </p:spTree>
    <p:extLst>
      <p:ext uri="{BB962C8B-B14F-4D97-AF65-F5344CB8AC3E}">
        <p14:creationId xmlns:p14="http://schemas.microsoft.com/office/powerpoint/2010/main" val="3922701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5AC14E-DB64-4BF2-997E-3861A56520F8}"/>
              </a:ext>
            </a:extLst>
          </p:cNvPr>
          <p:cNvSpPr>
            <a:spLocks noGrp="1"/>
          </p:cNvSpPr>
          <p:nvPr>
            <p:ph type="title"/>
          </p:nvPr>
        </p:nvSpPr>
        <p:spPr>
          <a:xfrm>
            <a:off x="640080" y="325369"/>
            <a:ext cx="4368602" cy="1956841"/>
          </a:xfrm>
        </p:spPr>
        <p:txBody>
          <a:bodyPr anchor="b">
            <a:normAutofit/>
          </a:bodyPr>
          <a:lstStyle/>
          <a:p>
            <a:r>
              <a:rPr lang="en-US" sz="5400"/>
              <a:t>iClicker Question</a:t>
            </a:r>
          </a:p>
        </p:txBody>
      </p:sp>
      <p:sp>
        <p:nvSpPr>
          <p:cNvPr id="1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EB74979-E9C4-4F35-A170-89CDFA18F628}"/>
              </a:ext>
            </a:extLst>
          </p:cNvPr>
          <p:cNvSpPr>
            <a:spLocks noGrp="1"/>
          </p:cNvSpPr>
          <p:nvPr>
            <p:ph idx="1"/>
          </p:nvPr>
        </p:nvSpPr>
        <p:spPr>
          <a:xfrm>
            <a:off x="640080" y="2872899"/>
            <a:ext cx="4243589" cy="3320668"/>
          </a:xfrm>
        </p:spPr>
        <p:txBody>
          <a:bodyPr>
            <a:normAutofit/>
          </a:bodyPr>
          <a:lstStyle/>
          <a:p>
            <a:pPr marL="0" indent="0">
              <a:buNone/>
            </a:pPr>
            <a:r>
              <a:rPr lang="en-US" sz="2200"/>
              <a:t>The shape of the sampling distribution for any variable is </a:t>
            </a:r>
          </a:p>
          <a:p>
            <a:pPr marL="514350" indent="-514350">
              <a:buFont typeface="+mj-lt"/>
              <a:buAutoNum type="alphaUcPeriod"/>
            </a:pPr>
            <a:r>
              <a:rPr lang="en-US" sz="2200"/>
              <a:t>Normally distributed </a:t>
            </a:r>
          </a:p>
          <a:p>
            <a:pPr marL="514350" indent="-514350">
              <a:buFont typeface="+mj-lt"/>
              <a:buAutoNum type="alphaUcPeriod"/>
            </a:pPr>
            <a:r>
              <a:rPr lang="en-US" sz="2200"/>
              <a:t>Exponentially distributed </a:t>
            </a:r>
          </a:p>
        </p:txBody>
      </p:sp>
      <p:pic>
        <p:nvPicPr>
          <p:cNvPr id="7" name="Picture 6">
            <a:extLst>
              <a:ext uri="{FF2B5EF4-FFF2-40B4-BE49-F238E27FC236}">
                <a16:creationId xmlns:a16="http://schemas.microsoft.com/office/drawing/2014/main" id="{197CFEA5-D02A-AFB6-3B80-7D3FF468CD81}"/>
              </a:ext>
            </a:extLst>
          </p:cNvPr>
          <p:cNvPicPr>
            <a:picLocks noChangeAspect="1"/>
          </p:cNvPicPr>
          <p:nvPr/>
        </p:nvPicPr>
        <p:blipFill rotWithShape="1">
          <a:blip r:embed="rId2"/>
          <a:srcRect l="14387" r="2919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Footer Placeholder 3">
            <a:extLst>
              <a:ext uri="{FF2B5EF4-FFF2-40B4-BE49-F238E27FC236}">
                <a16:creationId xmlns:a16="http://schemas.microsoft.com/office/drawing/2014/main" id="{823357BB-11E4-46C9-A9B9-8FFB696BEF13}"/>
              </a:ext>
            </a:extLst>
          </p:cNvPr>
          <p:cNvSpPr>
            <a:spLocks noGrp="1"/>
          </p:cNvSpPr>
          <p:nvPr>
            <p:ph type="ftr" sz="quarter" idx="11"/>
          </p:nvPr>
        </p:nvSpPr>
        <p:spPr>
          <a:xfrm>
            <a:off x="6248400" y="6356350"/>
            <a:ext cx="4114800" cy="365125"/>
          </a:xfrm>
        </p:spPr>
        <p:txBody>
          <a:bodyPr>
            <a:normAutofit/>
          </a:bodyPr>
          <a:lstStyle/>
          <a:p>
            <a:pPr algn="l">
              <a:spcAft>
                <a:spcPts val="600"/>
              </a:spcAft>
            </a:pPr>
            <a:r>
              <a:rPr lang="en-US">
                <a:solidFill>
                  <a:srgbClr val="FFFFFF"/>
                </a:solidFill>
              </a:rPr>
              <a:t>Mike Nguyen</a:t>
            </a:r>
          </a:p>
        </p:txBody>
      </p:sp>
      <p:sp>
        <p:nvSpPr>
          <p:cNvPr id="5" name="Slide Number Placeholder 4">
            <a:extLst>
              <a:ext uri="{FF2B5EF4-FFF2-40B4-BE49-F238E27FC236}">
                <a16:creationId xmlns:a16="http://schemas.microsoft.com/office/drawing/2014/main" id="{CA827B60-7672-4018-9102-67A3414A26D6}"/>
              </a:ext>
            </a:extLst>
          </p:cNvPr>
          <p:cNvSpPr>
            <a:spLocks noGrp="1"/>
          </p:cNvSpPr>
          <p:nvPr>
            <p:ph type="sldNum" sz="quarter" idx="12"/>
          </p:nvPr>
        </p:nvSpPr>
        <p:spPr>
          <a:xfrm>
            <a:off x="10439400" y="6356350"/>
            <a:ext cx="914400" cy="365125"/>
          </a:xfrm>
        </p:spPr>
        <p:txBody>
          <a:bodyPr>
            <a:normAutofit/>
          </a:bodyPr>
          <a:lstStyle/>
          <a:p>
            <a:pPr>
              <a:spcAft>
                <a:spcPts val="600"/>
              </a:spcAft>
            </a:pPr>
            <a:fld id="{A6AF1B4E-90EC-4A51-B6E5-B702C054ECB0}" type="slidenum">
              <a:rPr lang="en-US">
                <a:solidFill>
                  <a:srgbClr val="FFFFFF"/>
                </a:solidFill>
              </a:rPr>
              <a:pPr>
                <a:spcAft>
                  <a:spcPts val="600"/>
                </a:spcAft>
              </a:pPr>
              <a:t>5</a:t>
            </a:fld>
            <a:endParaRPr lang="en-US">
              <a:solidFill>
                <a:srgbClr val="FFFFFF"/>
              </a:solidFill>
            </a:endParaRPr>
          </a:p>
        </p:txBody>
      </p:sp>
    </p:spTree>
    <p:extLst>
      <p:ext uri="{BB962C8B-B14F-4D97-AF65-F5344CB8AC3E}">
        <p14:creationId xmlns:p14="http://schemas.microsoft.com/office/powerpoint/2010/main" val="452170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4654295" y="4522156"/>
            <a:ext cx="5609222" cy="1363215"/>
          </a:xfrm>
        </p:spPr>
        <p:txBody>
          <a:bodyPr anchor="t">
            <a:normAutofit/>
          </a:bodyPr>
          <a:lstStyle/>
          <a:p>
            <a:pPr algn="l"/>
            <a:r>
              <a:rPr lang="en-US" sz="4400" dirty="0">
                <a:latin typeface="Franklin Gothic Book" panose="020B0503020102020204" pitchFamily="34" charset="0"/>
                <a:cs typeface="Segoe UI" panose="020B0502040204020203" pitchFamily="34" charset="0"/>
              </a:rPr>
              <a:t>Data Analysis Plan</a:t>
            </a:r>
          </a:p>
        </p:txBody>
      </p:sp>
      <p:sp>
        <p:nvSpPr>
          <p:cNvPr id="29" name="Freeform: Shape 28">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EBA87361-6D30-46E4-834B-719CF5905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8332"/>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D89DB1C0-FEEC-4CB6-88B2-F9C5562E0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574"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Graphic 8" descr="Open Book">
            <a:extLst>
              <a:ext uri="{FF2B5EF4-FFF2-40B4-BE49-F238E27FC236}">
                <a16:creationId xmlns:a16="http://schemas.microsoft.com/office/drawing/2014/main" id="{93E427C7-0218-4592-82DA-2431E4BF87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250" y="164573"/>
            <a:ext cx="1636279" cy="1636279"/>
          </a:xfrm>
          <a:prstGeom prst="rect">
            <a:avLst/>
          </a:prstGeom>
        </p:spPr>
      </p:pic>
      <p:sp>
        <p:nvSpPr>
          <p:cNvPr id="37" name="Oval 36">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117" y="6159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08163D1C-ED91-4D5F-A33B-CF1256B27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709" y="780500"/>
            <a:ext cx="2852928" cy="2852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phic 4" descr="Chat">
            <a:extLst>
              <a:ext uri="{FF2B5EF4-FFF2-40B4-BE49-F238E27FC236}">
                <a16:creationId xmlns:a16="http://schemas.microsoft.com/office/drawing/2014/main" id="{EB71843F-0A0B-4317-B205-4B0A0B97C0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80302" y="1293093"/>
            <a:ext cx="1827742" cy="1827742"/>
          </a:xfrm>
          <a:prstGeom prst="rect">
            <a:avLst/>
          </a:prstGeom>
        </p:spPr>
      </p:pic>
      <p:pic>
        <p:nvPicPr>
          <p:cNvPr id="7" name="Graphic 6" descr="Blackboard">
            <a:extLst>
              <a:ext uri="{FF2B5EF4-FFF2-40B4-BE49-F238E27FC236}">
                <a16:creationId xmlns:a16="http://schemas.microsoft.com/office/drawing/2014/main" id="{2696A1A4-8E43-47F6-A6DC-A9ADAB053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0924" y="3621724"/>
            <a:ext cx="2594886" cy="2594886"/>
          </a:xfrm>
          <a:prstGeom prst="rect">
            <a:avLst/>
          </a:prstGeom>
        </p:spPr>
      </p:pic>
      <p:sp>
        <p:nvSpPr>
          <p:cNvPr id="41" name="Freeform: Shape 40">
            <a:extLst>
              <a:ext uri="{FF2B5EF4-FFF2-40B4-BE49-F238E27FC236}">
                <a16:creationId xmlns:a16="http://schemas.microsoft.com/office/drawing/2014/main" id="{31103AB2-C090-458F-B752-294F23AFA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1"/>
            <a:ext cx="3439432" cy="3785157"/>
          </a:xfrm>
          <a:custGeom>
            <a:avLst/>
            <a:gdLst>
              <a:gd name="connsiteX0" fmla="*/ 198262 w 3439432"/>
              <a:gd name="connsiteY0" fmla="*/ 0 h 3785157"/>
              <a:gd name="connsiteX1" fmla="*/ 3439432 w 3439432"/>
              <a:gd name="connsiteY1" fmla="*/ 0 h 3785157"/>
              <a:gd name="connsiteX2" fmla="*/ 3439432 w 3439432"/>
              <a:gd name="connsiteY2" fmla="*/ 3697836 h 3785157"/>
              <a:gd name="connsiteX3" fmla="*/ 3318024 w 3439432"/>
              <a:gd name="connsiteY3" fmla="*/ 3729054 h 3785157"/>
              <a:gd name="connsiteX4" fmla="*/ 2761488 w 3439432"/>
              <a:gd name="connsiteY4" fmla="*/ 3785157 h 3785157"/>
              <a:gd name="connsiteX5" fmla="*/ 0 w 3439432"/>
              <a:gd name="connsiteY5" fmla="*/ 1023669 h 3785157"/>
              <a:gd name="connsiteX6" fmla="*/ 124151 w 3439432"/>
              <a:gd name="connsiteY6" fmla="*/ 202487 h 37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785157">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83D471F3-782A-4BA1-9CAB-FF5CDF0A7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8761" y="-4332"/>
            <a:ext cx="3273238" cy="3618965"/>
          </a:xfrm>
          <a:custGeom>
            <a:avLst/>
            <a:gdLst>
              <a:gd name="connsiteX0" fmla="*/ 210437 w 3273238"/>
              <a:gd name="connsiteY0" fmla="*/ 0 h 3618965"/>
              <a:gd name="connsiteX1" fmla="*/ 3273238 w 3273238"/>
              <a:gd name="connsiteY1" fmla="*/ 0 h 3618965"/>
              <a:gd name="connsiteX2" fmla="*/ 3273238 w 3273238"/>
              <a:gd name="connsiteY2" fmla="*/ 3526409 h 3618965"/>
              <a:gd name="connsiteX3" fmla="*/ 3118338 w 3273238"/>
              <a:gd name="connsiteY3" fmla="*/ 3566238 h 3618965"/>
              <a:gd name="connsiteX4" fmla="*/ 2595295 w 3273238"/>
              <a:gd name="connsiteY4" fmla="*/ 3618965 h 3618965"/>
              <a:gd name="connsiteX5" fmla="*/ 0 w 3273238"/>
              <a:gd name="connsiteY5" fmla="*/ 1023670 h 3618965"/>
              <a:gd name="connsiteX6" fmla="*/ 203951 w 3273238"/>
              <a:gd name="connsiteY6" fmla="*/ 13464 h 36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Graphic 10" descr="Books on Shelf">
            <a:extLst>
              <a:ext uri="{FF2B5EF4-FFF2-40B4-BE49-F238E27FC236}">
                <a16:creationId xmlns:a16="http://schemas.microsoft.com/office/drawing/2014/main" id="{18A239E6-97C0-4A74-8E7A-C9FD39A8C9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5024" y="327889"/>
            <a:ext cx="2260711" cy="2260711"/>
          </a:xfrm>
          <a:prstGeom prst="rect">
            <a:avLst/>
          </a:prstGeom>
        </p:spPr>
      </p:pic>
      <p:sp>
        <p:nvSpPr>
          <p:cNvPr id="4" name="Footer Placeholder 3">
            <a:extLst>
              <a:ext uri="{FF2B5EF4-FFF2-40B4-BE49-F238E27FC236}">
                <a16:creationId xmlns:a16="http://schemas.microsoft.com/office/drawing/2014/main" id="{29BCDEA6-A20B-405E-B53C-59B16B43510C}"/>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E60E0D4D-5B98-4916-B9F6-C01D30044534}"/>
              </a:ext>
            </a:extLst>
          </p:cNvPr>
          <p:cNvSpPr>
            <a:spLocks noGrp="1"/>
          </p:cNvSpPr>
          <p:nvPr>
            <p:ph type="sldNum" sz="quarter" idx="12"/>
          </p:nvPr>
        </p:nvSpPr>
        <p:spPr/>
        <p:txBody>
          <a:bodyPr/>
          <a:lstStyle/>
          <a:p>
            <a:fld id="{A6AF1B4E-90EC-4A51-B6E5-B702C054ECB0}" type="slidenum">
              <a:rPr lang="en-US" smtClean="0"/>
              <a:t>6</a:t>
            </a:fld>
            <a:endParaRPr lang="en-US" dirty="0"/>
          </a:p>
        </p:txBody>
      </p:sp>
    </p:spTree>
    <p:extLst>
      <p:ext uri="{BB962C8B-B14F-4D97-AF65-F5344CB8AC3E}">
        <p14:creationId xmlns:p14="http://schemas.microsoft.com/office/powerpoint/2010/main" val="32239897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AF428E-A334-4F2E-83AA-44C7747B8A9D}"/>
              </a:ext>
            </a:extLst>
          </p:cNvPr>
          <p:cNvSpPr>
            <a:spLocks noGrp="1"/>
          </p:cNvSpPr>
          <p:nvPr>
            <p:ph type="title"/>
          </p:nvPr>
        </p:nvSpPr>
        <p:spPr>
          <a:xfrm>
            <a:off x="838200" y="365125"/>
            <a:ext cx="10515600" cy="1325563"/>
          </a:xfrm>
        </p:spPr>
        <p:txBody>
          <a:bodyPr>
            <a:normAutofit/>
          </a:bodyPr>
          <a:lstStyle/>
          <a:p>
            <a:r>
              <a:rPr lang="en-US" sz="4600"/>
              <a:t>Level of Measurement for analysis variable</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A9DF62AB-3108-4EDD-84F6-AEDF8CA1FB06}"/>
              </a:ext>
            </a:extLst>
          </p:cNvPr>
          <p:cNvGraphicFramePr>
            <a:graphicFrameLocks noGrp="1"/>
          </p:cNvGraphicFramePr>
          <p:nvPr>
            <p:ph idx="1"/>
            <p:extLst>
              <p:ext uri="{D42A27DB-BD31-4B8C-83A1-F6EECF244321}">
                <p14:modId xmlns:p14="http://schemas.microsoft.com/office/powerpoint/2010/main" val="1579009094"/>
              </p:ext>
            </p:extLst>
          </p:nvPr>
        </p:nvGraphicFramePr>
        <p:xfrm>
          <a:off x="838200" y="2437212"/>
          <a:ext cx="10515601" cy="3530628"/>
        </p:xfrm>
        <a:graphic>
          <a:graphicData uri="http://schemas.openxmlformats.org/drawingml/2006/table">
            <a:tbl>
              <a:tblPr firstRow="1" bandRow="1">
                <a:tableStyleId>{5C22544A-7EE6-4342-B048-85BDC9FD1C3A}</a:tableStyleId>
              </a:tblPr>
              <a:tblGrid>
                <a:gridCol w="3070618">
                  <a:extLst>
                    <a:ext uri="{9D8B030D-6E8A-4147-A177-3AD203B41FA5}">
                      <a16:colId xmlns:a16="http://schemas.microsoft.com/office/drawing/2014/main" val="141250072"/>
                    </a:ext>
                  </a:extLst>
                </a:gridCol>
                <a:gridCol w="3771139">
                  <a:extLst>
                    <a:ext uri="{9D8B030D-6E8A-4147-A177-3AD203B41FA5}">
                      <a16:colId xmlns:a16="http://schemas.microsoft.com/office/drawing/2014/main" val="3087746048"/>
                    </a:ext>
                  </a:extLst>
                </a:gridCol>
                <a:gridCol w="3673844">
                  <a:extLst>
                    <a:ext uri="{9D8B030D-6E8A-4147-A177-3AD203B41FA5}">
                      <a16:colId xmlns:a16="http://schemas.microsoft.com/office/drawing/2014/main" val="1128304613"/>
                    </a:ext>
                  </a:extLst>
                </a:gridCol>
              </a:tblGrid>
              <a:tr h="1036772">
                <a:tc>
                  <a:txBody>
                    <a:bodyPr/>
                    <a:lstStyle/>
                    <a:p>
                      <a:endParaRPr lang="en-US" sz="2800"/>
                    </a:p>
                  </a:txBody>
                  <a:tcPr marL="140104" marR="140104" marT="70052" marB="70052"/>
                </a:tc>
                <a:tc>
                  <a:txBody>
                    <a:bodyPr/>
                    <a:lstStyle/>
                    <a:p>
                      <a:r>
                        <a:rPr lang="en-US" sz="2800"/>
                        <a:t>Nominal/ Ordinal (Categorical)</a:t>
                      </a:r>
                    </a:p>
                  </a:txBody>
                  <a:tcPr marL="140104" marR="140104" marT="70052" marB="70052"/>
                </a:tc>
                <a:tc>
                  <a:txBody>
                    <a:bodyPr/>
                    <a:lstStyle/>
                    <a:p>
                      <a:r>
                        <a:rPr lang="en-US" sz="2800"/>
                        <a:t>Interval/ Ratio (Continuous)</a:t>
                      </a:r>
                    </a:p>
                  </a:txBody>
                  <a:tcPr marL="140104" marR="140104" marT="70052" marB="70052"/>
                </a:tc>
                <a:extLst>
                  <a:ext uri="{0D108BD9-81ED-4DB2-BD59-A6C34878D82A}">
                    <a16:rowId xmlns:a16="http://schemas.microsoft.com/office/drawing/2014/main" val="1740321637"/>
                  </a:ext>
                </a:extLst>
              </a:tr>
              <a:tr h="1457084">
                <a:tc>
                  <a:txBody>
                    <a:bodyPr/>
                    <a:lstStyle/>
                    <a:p>
                      <a:r>
                        <a:rPr lang="en-US" sz="2800"/>
                        <a:t>One variable </a:t>
                      </a:r>
                    </a:p>
                    <a:p>
                      <a:r>
                        <a:rPr lang="en-US" sz="2800"/>
                        <a:t>(Descriptive RQ)</a:t>
                      </a:r>
                    </a:p>
                  </a:txBody>
                  <a:tcPr marL="140104" marR="140104" marT="70052" marB="70052"/>
                </a:tc>
                <a:tc>
                  <a:txBody>
                    <a:bodyPr/>
                    <a:lstStyle/>
                    <a:p>
                      <a:r>
                        <a:rPr lang="en-US" sz="2800" dirty="0"/>
                        <a:t>Percent, </a:t>
                      </a:r>
                    </a:p>
                    <a:p>
                      <a:r>
                        <a:rPr lang="en-US" sz="2800" dirty="0"/>
                        <a:t>Median (ordinal), </a:t>
                      </a:r>
                    </a:p>
                    <a:p>
                      <a:r>
                        <a:rPr lang="en-US" sz="2800" dirty="0"/>
                        <a:t>confidence interval</a:t>
                      </a:r>
                    </a:p>
                  </a:txBody>
                  <a:tcPr marL="140104" marR="140104" marT="70052" marB="70052"/>
                </a:tc>
                <a:tc>
                  <a:txBody>
                    <a:bodyPr/>
                    <a:lstStyle/>
                    <a:p>
                      <a:r>
                        <a:rPr lang="en-US" sz="2800" dirty="0"/>
                        <a:t>Average, </a:t>
                      </a:r>
                    </a:p>
                    <a:p>
                      <a:r>
                        <a:rPr lang="en-US" sz="2800" dirty="0"/>
                        <a:t>confidence interval</a:t>
                      </a:r>
                    </a:p>
                  </a:txBody>
                  <a:tcPr marL="140104" marR="140104" marT="70052" marB="70052"/>
                </a:tc>
                <a:extLst>
                  <a:ext uri="{0D108BD9-81ED-4DB2-BD59-A6C34878D82A}">
                    <a16:rowId xmlns:a16="http://schemas.microsoft.com/office/drawing/2014/main" val="569898246"/>
                  </a:ext>
                </a:extLst>
              </a:tr>
              <a:tr h="1036772">
                <a:tc>
                  <a:txBody>
                    <a:bodyPr/>
                    <a:lstStyle/>
                    <a:p>
                      <a:r>
                        <a:rPr lang="en-US" sz="2800" dirty="0"/>
                        <a:t>Two variables </a:t>
                      </a:r>
                    </a:p>
                    <a:p>
                      <a:r>
                        <a:rPr lang="en-US" sz="2800" dirty="0"/>
                        <a:t>(Difference </a:t>
                      </a:r>
                      <a:r>
                        <a:rPr lang="en-US" sz="2800" dirty="0" err="1"/>
                        <a:t>RQ</a:t>
                      </a:r>
                      <a:r>
                        <a:rPr lang="en-US" sz="2800" dirty="0"/>
                        <a:t>)</a:t>
                      </a:r>
                    </a:p>
                  </a:txBody>
                  <a:tcPr marL="140104" marR="140104" marT="70052" marB="70052"/>
                </a:tc>
                <a:tc>
                  <a:txBody>
                    <a:bodyPr/>
                    <a:lstStyle/>
                    <a:p>
                      <a:r>
                        <a:rPr lang="en-US" sz="2800" dirty="0"/>
                        <a:t>Cross-tabulation; </a:t>
                      </a:r>
                    </a:p>
                    <a:p>
                      <a:r>
                        <a:rPr lang="en-US" sz="2800" dirty="0"/>
                        <a:t>two-way Chi-squared</a:t>
                      </a:r>
                    </a:p>
                  </a:txBody>
                  <a:tcPr marL="140104" marR="140104" marT="70052" marB="70052"/>
                </a:tc>
                <a:tc>
                  <a:txBody>
                    <a:bodyPr/>
                    <a:lstStyle/>
                    <a:p>
                      <a:r>
                        <a:rPr lang="en-US" sz="2800" dirty="0"/>
                        <a:t>Mean comparison; Independent t-test </a:t>
                      </a:r>
                    </a:p>
                  </a:txBody>
                  <a:tcPr marL="140104" marR="140104" marT="70052" marB="70052"/>
                </a:tc>
                <a:extLst>
                  <a:ext uri="{0D108BD9-81ED-4DB2-BD59-A6C34878D82A}">
                    <a16:rowId xmlns:a16="http://schemas.microsoft.com/office/drawing/2014/main" val="3383491432"/>
                  </a:ext>
                </a:extLst>
              </a:tr>
            </a:tbl>
          </a:graphicData>
        </a:graphic>
      </p:graphicFrame>
      <p:sp>
        <p:nvSpPr>
          <p:cNvPr id="3" name="Footer Placeholder 2">
            <a:extLst>
              <a:ext uri="{FF2B5EF4-FFF2-40B4-BE49-F238E27FC236}">
                <a16:creationId xmlns:a16="http://schemas.microsoft.com/office/drawing/2014/main" id="{7F7D3409-F754-4954-9502-7E7E603F2040}"/>
              </a:ext>
            </a:extLst>
          </p:cNvPr>
          <p:cNvSpPr>
            <a:spLocks noGrp="1"/>
          </p:cNvSpPr>
          <p:nvPr>
            <p:ph type="ftr" sz="quarter" idx="11"/>
          </p:nvPr>
        </p:nvSpPr>
        <p:spPr/>
        <p:txBody>
          <a:bodyPr/>
          <a:lstStyle/>
          <a:p>
            <a:r>
              <a:rPr lang="en-US"/>
              <a:t>Mike Nguyen</a:t>
            </a:r>
            <a:endParaRPr lang="en-US" dirty="0"/>
          </a:p>
        </p:txBody>
      </p:sp>
      <p:sp>
        <p:nvSpPr>
          <p:cNvPr id="5" name="Slide Number Placeholder 4">
            <a:extLst>
              <a:ext uri="{FF2B5EF4-FFF2-40B4-BE49-F238E27FC236}">
                <a16:creationId xmlns:a16="http://schemas.microsoft.com/office/drawing/2014/main" id="{433B3D2E-4141-49E8-99CE-6EDE530A29FF}"/>
              </a:ext>
            </a:extLst>
          </p:cNvPr>
          <p:cNvSpPr>
            <a:spLocks noGrp="1"/>
          </p:cNvSpPr>
          <p:nvPr>
            <p:ph type="sldNum" sz="quarter" idx="12"/>
          </p:nvPr>
        </p:nvSpPr>
        <p:spPr/>
        <p:txBody>
          <a:bodyPr/>
          <a:lstStyle/>
          <a:p>
            <a:fld id="{A6AF1B4E-90EC-4A51-B6E5-B702C054ECB0}" type="slidenum">
              <a:rPr lang="en-US" smtClean="0"/>
              <a:t>7</a:t>
            </a:fld>
            <a:endParaRPr lang="en-US" dirty="0"/>
          </a:p>
        </p:txBody>
      </p:sp>
    </p:spTree>
    <p:extLst>
      <p:ext uri="{BB962C8B-B14F-4D97-AF65-F5344CB8AC3E}">
        <p14:creationId xmlns:p14="http://schemas.microsoft.com/office/powerpoint/2010/main" val="3365243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64B668-DB13-4051-8D2B-793D73A79363}"/>
              </a:ext>
            </a:extLst>
          </p:cNvPr>
          <p:cNvSpPr>
            <a:spLocks noGrp="1"/>
          </p:cNvSpPr>
          <p:nvPr>
            <p:ph type="title"/>
          </p:nvPr>
        </p:nvSpPr>
        <p:spPr>
          <a:xfrm>
            <a:off x="6513788" y="365125"/>
            <a:ext cx="4840010" cy="1807305"/>
          </a:xfrm>
        </p:spPr>
        <p:txBody>
          <a:bodyPr>
            <a:normAutofit/>
          </a:bodyPr>
          <a:lstStyle/>
          <a:p>
            <a:r>
              <a:rPr lang="en-US" dirty="0"/>
              <a:t>Lab Session </a:t>
            </a:r>
            <a:br>
              <a:rPr lang="en-US" dirty="0"/>
            </a:br>
            <a:r>
              <a:rPr lang="en-US" dirty="0"/>
              <a:t>Cross-tabulation</a:t>
            </a:r>
          </a:p>
        </p:txBody>
      </p:sp>
      <p:pic>
        <p:nvPicPr>
          <p:cNvPr id="5" name="Picture 4" descr="Computer script on a screen">
            <a:extLst>
              <a:ext uri="{FF2B5EF4-FFF2-40B4-BE49-F238E27FC236}">
                <a16:creationId xmlns:a16="http://schemas.microsoft.com/office/drawing/2014/main" id="{8EECD3B2-0F14-4370-BCBD-073D08200A61}"/>
              </a:ext>
            </a:extLst>
          </p:cNvPr>
          <p:cNvPicPr>
            <a:picLocks noChangeAspect="1"/>
          </p:cNvPicPr>
          <p:nvPr/>
        </p:nvPicPr>
        <p:blipFill rotWithShape="1">
          <a:blip r:embed="rId3"/>
          <a:srcRect l="347" r="40119"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BDE8A1CE-9DDA-4EF7-ABE8-549F9263A633}"/>
              </a:ext>
            </a:extLst>
          </p:cNvPr>
          <p:cNvSpPr>
            <a:spLocks noGrp="1"/>
          </p:cNvSpPr>
          <p:nvPr>
            <p:ph idx="1"/>
          </p:nvPr>
        </p:nvSpPr>
        <p:spPr>
          <a:xfrm>
            <a:off x="6513788" y="2333297"/>
            <a:ext cx="4840010" cy="3843666"/>
          </a:xfrm>
        </p:spPr>
        <p:txBody>
          <a:bodyPr>
            <a:normAutofit/>
          </a:bodyPr>
          <a:lstStyle/>
          <a:p>
            <a:r>
              <a:rPr lang="en-US" sz="2000"/>
              <a:t>Excel </a:t>
            </a:r>
          </a:p>
          <a:p>
            <a:r>
              <a:rPr lang="en-US" sz="2000"/>
              <a:t>R</a:t>
            </a:r>
          </a:p>
        </p:txBody>
      </p:sp>
      <p:sp>
        <p:nvSpPr>
          <p:cNvPr id="4" name="Footer Placeholder 3">
            <a:extLst>
              <a:ext uri="{FF2B5EF4-FFF2-40B4-BE49-F238E27FC236}">
                <a16:creationId xmlns:a16="http://schemas.microsoft.com/office/drawing/2014/main" id="{F614B97C-C49D-46C2-B312-B1624667D119}"/>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CF66AF9A-60EB-4398-A85D-5CEA118D6226}"/>
              </a:ext>
            </a:extLst>
          </p:cNvPr>
          <p:cNvSpPr>
            <a:spLocks noGrp="1"/>
          </p:cNvSpPr>
          <p:nvPr>
            <p:ph type="sldNum" sz="quarter" idx="12"/>
          </p:nvPr>
        </p:nvSpPr>
        <p:spPr/>
        <p:txBody>
          <a:bodyPr/>
          <a:lstStyle/>
          <a:p>
            <a:fld id="{A6AF1B4E-90EC-4A51-B6E5-B702C054ECB0}" type="slidenum">
              <a:rPr lang="en-US" smtClean="0"/>
              <a:t>8</a:t>
            </a:fld>
            <a:endParaRPr lang="en-US" dirty="0"/>
          </a:p>
        </p:txBody>
      </p:sp>
    </p:spTree>
    <p:extLst>
      <p:ext uri="{BB962C8B-B14F-4D97-AF65-F5344CB8AC3E}">
        <p14:creationId xmlns:p14="http://schemas.microsoft.com/office/powerpoint/2010/main" val="1200160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F38F735-3CE5-47ED-B5EE-C5A42A3D8F64}"/>
              </a:ext>
            </a:extLst>
          </p:cNvPr>
          <p:cNvSpPr>
            <a:spLocks noGrp="1"/>
          </p:cNvSpPr>
          <p:nvPr>
            <p:ph type="title"/>
          </p:nvPr>
        </p:nvSpPr>
        <p:spPr>
          <a:xfrm>
            <a:off x="838200" y="673770"/>
            <a:ext cx="3220329" cy="2027227"/>
          </a:xfrm>
        </p:spPr>
        <p:txBody>
          <a:bodyPr anchor="t">
            <a:normAutofit fontScale="90000"/>
          </a:bodyPr>
          <a:lstStyle/>
          <a:p>
            <a:r>
              <a:rPr lang="en-US" sz="4600" dirty="0">
                <a:solidFill>
                  <a:srgbClr val="FFFFFF"/>
                </a:solidFill>
              </a:rPr>
              <a:t>Data Analysis Plan Template</a:t>
            </a:r>
            <a:br>
              <a:rPr lang="en-US" sz="4600" dirty="0">
                <a:solidFill>
                  <a:srgbClr val="FFFFFF"/>
                </a:solidFill>
              </a:rPr>
            </a:br>
            <a:r>
              <a:rPr lang="en-US" sz="4600" dirty="0">
                <a:solidFill>
                  <a:srgbClr val="FFFFFF"/>
                </a:solidFill>
              </a:rPr>
              <a:t>Assignment 6</a:t>
            </a:r>
          </a:p>
        </p:txBody>
      </p:sp>
      <p:sp>
        <p:nvSpPr>
          <p:cNvPr id="4" name="Footer Placeholder 3">
            <a:extLst>
              <a:ext uri="{FF2B5EF4-FFF2-40B4-BE49-F238E27FC236}">
                <a16:creationId xmlns:a16="http://schemas.microsoft.com/office/drawing/2014/main" id="{9939C270-EB2C-46F4-B1C8-FA4427C9BD9A}"/>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5" name="Slide Number Placeholder 4">
            <a:extLst>
              <a:ext uri="{FF2B5EF4-FFF2-40B4-BE49-F238E27FC236}">
                <a16:creationId xmlns:a16="http://schemas.microsoft.com/office/drawing/2014/main" id="{9650917F-8917-497B-A28F-142AB10800B6}"/>
              </a:ext>
            </a:extLst>
          </p:cNvPr>
          <p:cNvSpPr>
            <a:spLocks noGrp="1"/>
          </p:cNvSpPr>
          <p:nvPr>
            <p:ph type="sldNum" sz="quarter" idx="12"/>
          </p:nvPr>
        </p:nvSpPr>
        <p:spPr>
          <a:xfrm>
            <a:off x="8610600" y="6356350"/>
            <a:ext cx="2743200" cy="365125"/>
          </a:xfrm>
        </p:spPr>
        <p:txBody>
          <a:bodyPr>
            <a:normAutofit/>
          </a:bodyPr>
          <a:lstStyle/>
          <a:p>
            <a:pPr>
              <a:spcAft>
                <a:spcPts val="600"/>
              </a:spcAft>
            </a:pPr>
            <a:fld id="{A6AF1B4E-90EC-4A51-B6E5-B702C054ECB0}" type="slidenum">
              <a:rPr lang="en-US" smtClean="0"/>
              <a:pPr>
                <a:spcAft>
                  <a:spcPts val="600"/>
                </a:spcAft>
              </a:pPr>
              <a:t>9</a:t>
            </a:fld>
            <a:endParaRPr lang="en-US"/>
          </a:p>
        </p:txBody>
      </p:sp>
      <p:graphicFrame>
        <p:nvGraphicFramePr>
          <p:cNvPr id="6" name="Content Placeholder 5">
            <a:extLst>
              <a:ext uri="{FF2B5EF4-FFF2-40B4-BE49-F238E27FC236}">
                <a16:creationId xmlns:a16="http://schemas.microsoft.com/office/drawing/2014/main" id="{B5A1C40A-2C34-45A7-B08E-B0095A76DB49}"/>
              </a:ext>
            </a:extLst>
          </p:cNvPr>
          <p:cNvGraphicFramePr>
            <a:graphicFrameLocks noGrp="1"/>
          </p:cNvGraphicFramePr>
          <p:nvPr>
            <p:ph idx="1"/>
            <p:extLst>
              <p:ext uri="{D42A27DB-BD31-4B8C-83A1-F6EECF244321}">
                <p14:modId xmlns:p14="http://schemas.microsoft.com/office/powerpoint/2010/main" val="984097768"/>
              </p:ext>
            </p:extLst>
          </p:nvPr>
        </p:nvGraphicFramePr>
        <p:xfrm>
          <a:off x="5542672" y="1871527"/>
          <a:ext cx="5811129" cy="3026535"/>
        </p:xfrm>
        <a:graphic>
          <a:graphicData uri="http://schemas.openxmlformats.org/drawingml/2006/table">
            <a:tbl>
              <a:tblPr/>
              <a:tblGrid>
                <a:gridCol w="1894335">
                  <a:extLst>
                    <a:ext uri="{9D8B030D-6E8A-4147-A177-3AD203B41FA5}">
                      <a16:colId xmlns:a16="http://schemas.microsoft.com/office/drawing/2014/main" val="1580610420"/>
                    </a:ext>
                  </a:extLst>
                </a:gridCol>
                <a:gridCol w="980151">
                  <a:extLst>
                    <a:ext uri="{9D8B030D-6E8A-4147-A177-3AD203B41FA5}">
                      <a16:colId xmlns:a16="http://schemas.microsoft.com/office/drawing/2014/main" val="1176655607"/>
                    </a:ext>
                  </a:extLst>
                </a:gridCol>
                <a:gridCol w="1102042">
                  <a:extLst>
                    <a:ext uri="{9D8B030D-6E8A-4147-A177-3AD203B41FA5}">
                      <a16:colId xmlns:a16="http://schemas.microsoft.com/office/drawing/2014/main" val="1569988287"/>
                    </a:ext>
                  </a:extLst>
                </a:gridCol>
                <a:gridCol w="949678">
                  <a:extLst>
                    <a:ext uri="{9D8B030D-6E8A-4147-A177-3AD203B41FA5}">
                      <a16:colId xmlns:a16="http://schemas.microsoft.com/office/drawing/2014/main" val="2949740936"/>
                    </a:ext>
                  </a:extLst>
                </a:gridCol>
                <a:gridCol w="884923">
                  <a:extLst>
                    <a:ext uri="{9D8B030D-6E8A-4147-A177-3AD203B41FA5}">
                      <a16:colId xmlns:a16="http://schemas.microsoft.com/office/drawing/2014/main" val="697688480"/>
                    </a:ext>
                  </a:extLst>
                </a:gridCol>
              </a:tblGrid>
              <a:tr h="351729">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a:noFill/>
                    </a:lnT>
                    <a:lnB>
                      <a:noFill/>
                    </a:lnB>
                  </a:tcPr>
                </a:tc>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a:noFill/>
                    </a:lnT>
                    <a:lnB>
                      <a:noFill/>
                    </a:lnB>
                  </a:tcPr>
                </a:tc>
                <a:tc>
                  <a:txBody>
                    <a:bodyPr/>
                    <a:lstStyle/>
                    <a:p>
                      <a:pPr algn="ctr" fontAlgn="b"/>
                      <a:r>
                        <a:rPr lang="en-US" sz="1000" b="1" i="1" u="none" strike="noStrike">
                          <a:solidFill>
                            <a:srgbClr val="000000"/>
                          </a:solidFill>
                          <a:effectLst/>
                          <a:latin typeface="Century" panose="02040604050505020304" pitchFamily="18" charset="0"/>
                        </a:rPr>
                        <a:t>Data Analysis Plans</a:t>
                      </a:r>
                    </a:p>
                  </a:txBody>
                  <a:tcPr marL="5558" marR="5558" marT="5558" marB="0" anchor="b">
                    <a:lnL>
                      <a:noFill/>
                    </a:lnL>
                    <a:lnR>
                      <a:noFill/>
                    </a:lnR>
                    <a:lnT>
                      <a:noFill/>
                    </a:lnT>
                    <a:lnB>
                      <a:noFill/>
                    </a:lnB>
                  </a:tcPr>
                </a:tc>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a:noFill/>
                    </a:lnT>
                    <a:lnB>
                      <a:noFill/>
                    </a:lnB>
                  </a:tcPr>
                </a:tc>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a:noFill/>
                    </a:lnT>
                    <a:lnB>
                      <a:noFill/>
                    </a:lnB>
                  </a:tcPr>
                </a:tc>
                <a:extLst>
                  <a:ext uri="{0D108BD9-81ED-4DB2-BD59-A6C34878D82A}">
                    <a16:rowId xmlns:a16="http://schemas.microsoft.com/office/drawing/2014/main" val="2794160086"/>
                  </a:ext>
                </a:extLst>
              </a:tr>
              <a:tr h="193271">
                <a:tc>
                  <a:txBody>
                    <a:bodyPr/>
                    <a:lstStyle/>
                    <a:p>
                      <a:pPr algn="ctr" fontAlgn="b"/>
                      <a:r>
                        <a:rPr lang="en-US" sz="800" b="0" i="0" u="none" strike="noStrike">
                          <a:solidFill>
                            <a:srgbClr val="000000"/>
                          </a:solidFill>
                          <a:effectLst/>
                          <a:latin typeface="Arimo"/>
                        </a:rPr>
                        <a:t>(1)</a:t>
                      </a:r>
                    </a:p>
                  </a:txBody>
                  <a:tcPr marL="5558" marR="5558" marT="555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Arimo"/>
                        </a:rPr>
                        <a:t>(2)</a:t>
                      </a:r>
                    </a:p>
                  </a:txBody>
                  <a:tcPr marL="5558" marR="5558" marT="555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entury" panose="02040604050505020304" pitchFamily="18" charset="0"/>
                        </a:rPr>
                        <a:t>(3)</a:t>
                      </a:r>
                    </a:p>
                  </a:txBody>
                  <a:tcPr marL="5558" marR="5558" marT="555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Arimo"/>
                        </a:rPr>
                        <a:t>(4)</a:t>
                      </a:r>
                    </a:p>
                  </a:txBody>
                  <a:tcPr marL="5558" marR="5558" marT="555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Arimo"/>
                        </a:rPr>
                        <a:t>(5) and (6)</a:t>
                      </a:r>
                    </a:p>
                  </a:txBody>
                  <a:tcPr marL="5558" marR="5558" marT="5558"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81279154"/>
                  </a:ext>
                </a:extLst>
              </a:tr>
              <a:tr h="193271">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1000" b="1" i="1" u="none" strike="noStrike">
                          <a:solidFill>
                            <a:srgbClr val="000000"/>
                          </a:solidFill>
                          <a:effectLst/>
                          <a:latin typeface="Century" panose="02040604050505020304" pitchFamily="18" charset="0"/>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620000465"/>
                  </a:ext>
                </a:extLst>
              </a:tr>
              <a:tr h="437053">
                <a:tc>
                  <a:txBody>
                    <a:bodyPr/>
                    <a:lstStyle/>
                    <a:p>
                      <a:pPr algn="ctr" fontAlgn="ctr"/>
                      <a:r>
                        <a:rPr lang="en-US" sz="900" b="1" i="1" u="none" strike="noStrike">
                          <a:solidFill>
                            <a:srgbClr val="000000"/>
                          </a:solidFill>
                          <a:effectLst/>
                          <a:latin typeface="Century" panose="02040604050505020304" pitchFamily="18" charset="0"/>
                        </a:rPr>
                        <a:t>                                                            Research Question</a:t>
                      </a:r>
                    </a:p>
                  </a:txBody>
                  <a:tcPr marL="5558" marR="5558" marT="55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fontAlgn="ctr"/>
                      <a:r>
                        <a:rPr lang="en-US" sz="900" b="1" i="1" u="none" strike="noStrike">
                          <a:solidFill>
                            <a:srgbClr val="000000"/>
                          </a:solidFill>
                          <a:effectLst/>
                          <a:latin typeface="Century" panose="02040604050505020304" pitchFamily="18" charset="0"/>
                        </a:rPr>
                        <a:t>Type of Research Question*</a:t>
                      </a:r>
                    </a:p>
                  </a:txBody>
                  <a:tcPr marL="5558" marR="5558" marT="55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fontAlgn="ctr"/>
                      <a:r>
                        <a:rPr lang="en-US" sz="900" b="1" i="1" u="none" strike="noStrike">
                          <a:solidFill>
                            <a:srgbClr val="000000"/>
                          </a:solidFill>
                          <a:effectLst/>
                          <a:latin typeface="Century" panose="02040604050505020304" pitchFamily="18" charset="0"/>
                        </a:rPr>
                        <a:t>                                  Questionnaire Question</a:t>
                      </a:r>
                    </a:p>
                  </a:txBody>
                  <a:tcPr marL="5558" marR="5558" marT="55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fontAlgn="ctr"/>
                      <a:r>
                        <a:rPr lang="en-US" sz="900" b="1" i="1" u="none" strike="noStrike">
                          <a:solidFill>
                            <a:srgbClr val="000000"/>
                          </a:solidFill>
                          <a:effectLst/>
                          <a:latin typeface="Century" panose="02040604050505020304" pitchFamily="18" charset="0"/>
                        </a:rPr>
                        <a:t>                             Level of Measurement**</a:t>
                      </a:r>
                    </a:p>
                  </a:txBody>
                  <a:tcPr marL="5558" marR="5558" marT="55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fontAlgn="ctr"/>
                      <a:r>
                        <a:rPr lang="en-US" sz="900" b="1" i="1" u="none" strike="noStrike">
                          <a:solidFill>
                            <a:srgbClr val="000000"/>
                          </a:solidFill>
                          <a:effectLst/>
                          <a:latin typeface="Century" panose="02040604050505020304" pitchFamily="18" charset="0"/>
                        </a:rPr>
                        <a:t>Descriptive statistics or Statistical Test</a:t>
                      </a:r>
                    </a:p>
                  </a:txBody>
                  <a:tcPr marL="5558" marR="5558" marT="55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82276417"/>
                  </a:ext>
                </a:extLst>
              </a:tr>
              <a:tr h="156703">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2991919"/>
                  </a:ext>
                </a:extLst>
              </a:tr>
              <a:tr h="156703">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4944372"/>
                  </a:ext>
                </a:extLst>
              </a:tr>
              <a:tr h="156703">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9840753"/>
                  </a:ext>
                </a:extLst>
              </a:tr>
              <a:tr h="156703">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4795672"/>
                  </a:ext>
                </a:extLst>
              </a:tr>
              <a:tr h="156703">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9383186"/>
                  </a:ext>
                </a:extLst>
              </a:tr>
              <a:tr h="156703">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5011461"/>
                  </a:ext>
                </a:extLst>
              </a:tr>
              <a:tr h="156703">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2643997"/>
                  </a:ext>
                </a:extLst>
              </a:tr>
              <a:tr h="156703">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8695896"/>
                  </a:ext>
                </a:extLst>
              </a:tr>
              <a:tr h="156703">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6957292"/>
                  </a:ext>
                </a:extLst>
              </a:tr>
              <a:tr h="119323">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483426160"/>
                  </a:ext>
                </a:extLst>
              </a:tr>
              <a:tr h="156703">
                <a:tc gridSpan="2">
                  <a:txBody>
                    <a:bodyPr/>
                    <a:lstStyle/>
                    <a:p>
                      <a:pPr algn="l" fontAlgn="b"/>
                      <a:r>
                        <a:rPr lang="en-US" sz="800" b="0" i="0" u="none" strike="noStrike">
                          <a:solidFill>
                            <a:srgbClr val="000000"/>
                          </a:solidFill>
                          <a:effectLst/>
                          <a:latin typeface="Arimo"/>
                        </a:rPr>
                        <a:t>  * descriptive or differences research question</a:t>
                      </a:r>
                    </a:p>
                  </a:txBody>
                  <a:tcPr marL="5558" marR="5558" marT="5558" marB="0" anchor="b">
                    <a:lnL>
                      <a:noFill/>
                    </a:lnL>
                    <a:lnR>
                      <a:noFill/>
                    </a:lnR>
                    <a:lnT>
                      <a:noFill/>
                    </a:lnT>
                    <a:lnB>
                      <a:noFill/>
                    </a:lnB>
                  </a:tcPr>
                </a:tc>
                <a:tc hMerge="1">
                  <a:txBody>
                    <a:bodyPr/>
                    <a:lstStyle/>
                    <a:p>
                      <a:endParaRPr lang="en-US"/>
                    </a:p>
                  </a:txBody>
                  <a:tcPr/>
                </a:tc>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a:noFill/>
                    </a:lnT>
                    <a:lnB>
                      <a:noFill/>
                    </a:lnB>
                  </a:tcPr>
                </a:tc>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a:noFill/>
                    </a:lnT>
                    <a:lnB>
                      <a:noFill/>
                    </a:lnB>
                  </a:tcPr>
                </a:tc>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a:noFill/>
                    </a:lnT>
                    <a:lnB>
                      <a:noFill/>
                    </a:lnB>
                  </a:tcPr>
                </a:tc>
                <a:extLst>
                  <a:ext uri="{0D108BD9-81ED-4DB2-BD59-A6C34878D82A}">
                    <a16:rowId xmlns:a16="http://schemas.microsoft.com/office/drawing/2014/main" val="2234698744"/>
                  </a:ext>
                </a:extLst>
              </a:tr>
              <a:tr h="156703">
                <a:tc gridSpan="2">
                  <a:txBody>
                    <a:bodyPr/>
                    <a:lstStyle/>
                    <a:p>
                      <a:pPr algn="l" fontAlgn="b"/>
                      <a:r>
                        <a:rPr lang="en-US" sz="800" b="0" i="0" u="none" strike="noStrike">
                          <a:solidFill>
                            <a:srgbClr val="000000"/>
                          </a:solidFill>
                          <a:effectLst/>
                          <a:latin typeface="Calibri" panose="020F0502020204030204" pitchFamily="34" charset="0"/>
                        </a:rPr>
                        <a:t>** nominal, ordinal, interval, or ratio</a:t>
                      </a:r>
                    </a:p>
                  </a:txBody>
                  <a:tcPr marL="5558" marR="5558" marT="5558" marB="0" anchor="b">
                    <a:lnL>
                      <a:noFill/>
                    </a:lnL>
                    <a:lnR>
                      <a:noFill/>
                    </a:lnR>
                    <a:lnT>
                      <a:noFill/>
                    </a:lnT>
                    <a:lnB>
                      <a:noFill/>
                    </a:lnB>
                  </a:tcPr>
                </a:tc>
                <a:tc hMerge="1">
                  <a:txBody>
                    <a:bodyPr/>
                    <a:lstStyle/>
                    <a:p>
                      <a:endParaRPr lang="en-US"/>
                    </a:p>
                  </a:txBody>
                  <a:tcPr/>
                </a:tc>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a:noFill/>
                    </a:lnT>
                    <a:lnB>
                      <a:noFill/>
                    </a:lnB>
                  </a:tcPr>
                </a:tc>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a:noFill/>
                    </a:lnT>
                    <a:lnB>
                      <a:noFill/>
                    </a:lnB>
                  </a:tcPr>
                </a:tc>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a:noFill/>
                    </a:lnT>
                    <a:lnB>
                      <a:noFill/>
                    </a:lnB>
                  </a:tcPr>
                </a:tc>
                <a:extLst>
                  <a:ext uri="{0D108BD9-81ED-4DB2-BD59-A6C34878D82A}">
                    <a16:rowId xmlns:a16="http://schemas.microsoft.com/office/drawing/2014/main" val="1508705968"/>
                  </a:ext>
                </a:extLst>
              </a:tr>
            </a:tbl>
          </a:graphicData>
        </a:graphic>
      </p:graphicFrame>
    </p:spTree>
    <p:extLst>
      <p:ext uri="{BB962C8B-B14F-4D97-AF65-F5344CB8AC3E}">
        <p14:creationId xmlns:p14="http://schemas.microsoft.com/office/powerpoint/2010/main" val="18477089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Research presentation_RVA_v3" id="{DF2794B4-2314-4F87-8639-5DCB9EEE28EE}" vid="{3B969E49-204F-4FF6-BD10-D26195B8D4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3C7D9E6-B0D9-433E-BD46-EB60F64F4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2AB02E3-5ADF-4BF0-9C1B-35CDF3FE9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CA875DA-F9FD-4F83-A049-3B1027B542D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Research presentation</Template>
  <TotalTime>1907</TotalTime>
  <Words>880</Words>
  <Application>Microsoft Office PowerPoint</Application>
  <PresentationFormat>Widescreen</PresentationFormat>
  <Paragraphs>164</Paragraphs>
  <Slides>12</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Arimo</vt:lpstr>
      <vt:lpstr>Calibri</vt:lpstr>
      <vt:lpstr>Calibri Light</vt:lpstr>
      <vt:lpstr>Century</vt:lpstr>
      <vt:lpstr>Franklin Gothic Book</vt:lpstr>
      <vt:lpstr>Lucida Grande</vt:lpstr>
      <vt:lpstr>Office Theme</vt:lpstr>
      <vt:lpstr>Happy Wednesday</vt:lpstr>
      <vt:lpstr>iClicker Question</vt:lpstr>
      <vt:lpstr>iClicker Question</vt:lpstr>
      <vt:lpstr>iClicker Question</vt:lpstr>
      <vt:lpstr>iClicker Question</vt:lpstr>
      <vt:lpstr>Data Analysis Plan</vt:lpstr>
      <vt:lpstr>Level of Measurement for analysis variable</vt:lpstr>
      <vt:lpstr>Lab Session  Cross-tabulation</vt:lpstr>
      <vt:lpstr>Data Analysis Plan Template Assignment 6</vt:lpstr>
      <vt:lpstr>QR Code</vt:lpstr>
      <vt:lpstr>15-min Group Discussion </vt:lpstr>
      <vt:lpstr>5-min snippet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Plan</dc:title>
  <dc:creator>Nguyen, Mike (MU-Student)</dc:creator>
  <cp:lastModifiedBy>Nguyen, Mike (MU-Student)</cp:lastModifiedBy>
  <cp:revision>9</cp:revision>
  <dcterms:created xsi:type="dcterms:W3CDTF">2021-10-16T21:49:34Z</dcterms:created>
  <dcterms:modified xsi:type="dcterms:W3CDTF">2023-03-15T18:05:52Z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